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4"/>
  </p:notesMasterIdLst>
  <p:sldIdLst>
    <p:sldId id="258" r:id="rId2"/>
    <p:sldId id="259" r:id="rId3"/>
    <p:sldId id="295" r:id="rId4"/>
    <p:sldId id="282" r:id="rId5"/>
    <p:sldId id="281" r:id="rId6"/>
    <p:sldId id="280" r:id="rId7"/>
    <p:sldId id="275" r:id="rId8"/>
    <p:sldId id="287" r:id="rId9"/>
    <p:sldId id="283" r:id="rId10"/>
    <p:sldId id="294" r:id="rId11"/>
    <p:sldId id="298" r:id="rId12"/>
    <p:sldId id="299" r:id="rId13"/>
    <p:sldId id="274" r:id="rId14"/>
    <p:sldId id="273" r:id="rId15"/>
    <p:sldId id="272" r:id="rId16"/>
    <p:sldId id="271" r:id="rId17"/>
    <p:sldId id="270" r:id="rId18"/>
    <p:sldId id="300" r:id="rId19"/>
    <p:sldId id="297" r:id="rId20"/>
    <p:sldId id="292" r:id="rId21"/>
    <p:sldId id="302" r:id="rId22"/>
    <p:sldId id="301" r:id="rId23"/>
    <p:sldId id="296" r:id="rId24"/>
    <p:sldId id="284" r:id="rId25"/>
    <p:sldId id="266" r:id="rId26"/>
    <p:sldId id="268" r:id="rId27"/>
    <p:sldId id="267" r:id="rId28"/>
    <p:sldId id="265" r:id="rId29"/>
    <p:sldId id="290" r:id="rId30"/>
    <p:sldId id="303" r:id="rId31"/>
    <p:sldId id="289" r:id="rId32"/>
    <p:sldId id="288"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62" autoAdjust="0"/>
    <p:restoredTop sz="94660"/>
  </p:normalViewPr>
  <p:slideViewPr>
    <p:cSldViewPr>
      <p:cViewPr varScale="1">
        <p:scale>
          <a:sx n="69" d="100"/>
          <a:sy n="69" d="100"/>
        </p:scale>
        <p:origin x="-127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FB42A2-A0B7-4191-8C63-DCF20C28384F}" type="datetimeFigureOut">
              <a:rPr lang="ru-RU" smtClean="0"/>
              <a:pPr/>
              <a:t>05.12.2014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5AFD90-5CE3-4523-A04E-AC0D6AB980E8}" type="slidenum">
              <a:rPr lang="ru-RU" smtClean="0"/>
              <a:pPr/>
              <a:t>‹#›</a:t>
            </a:fld>
            <a:endParaRPr lang="ru-RU"/>
          </a:p>
        </p:txBody>
      </p:sp>
    </p:spTree>
    <p:extLst>
      <p:ext uri="{BB962C8B-B14F-4D97-AF65-F5344CB8AC3E}">
        <p14:creationId xmlns:p14="http://schemas.microsoft.com/office/powerpoint/2010/main" val="2273837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5B668D5-98B5-4129-A5D2-3BEEEACF2DFD}" type="datetimeFigureOut">
              <a:rPr lang="ru-RU" smtClean="0"/>
              <a:pPr/>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ABE9DF-AF0C-49E2-A51C-C4D37B2C033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5B668D5-98B5-4129-A5D2-3BEEEACF2DFD}" type="datetimeFigureOut">
              <a:rPr lang="ru-RU" smtClean="0"/>
              <a:pPr/>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ABE9DF-AF0C-49E2-A51C-C4D37B2C033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5B668D5-98B5-4129-A5D2-3BEEEACF2DFD}" type="datetimeFigureOut">
              <a:rPr lang="ru-RU" smtClean="0"/>
              <a:pPr/>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ABE9DF-AF0C-49E2-A51C-C4D37B2C033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5B668D5-98B5-4129-A5D2-3BEEEACF2DFD}" type="datetimeFigureOut">
              <a:rPr lang="ru-RU" smtClean="0"/>
              <a:pPr/>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ABE9DF-AF0C-49E2-A51C-C4D37B2C033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5B668D5-98B5-4129-A5D2-3BEEEACF2DFD}" type="datetimeFigureOut">
              <a:rPr lang="ru-RU" smtClean="0"/>
              <a:pPr/>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ABE9DF-AF0C-49E2-A51C-C4D37B2C033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5B668D5-98B5-4129-A5D2-3BEEEACF2DFD}" type="datetimeFigureOut">
              <a:rPr lang="ru-RU" smtClean="0"/>
              <a:pPr/>
              <a:t>05.12.2014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ABE9DF-AF0C-49E2-A51C-C4D37B2C033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5B668D5-98B5-4129-A5D2-3BEEEACF2DFD}" type="datetimeFigureOut">
              <a:rPr lang="ru-RU" smtClean="0"/>
              <a:pPr/>
              <a:t>05.12.2014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9ABE9DF-AF0C-49E2-A51C-C4D37B2C033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5B668D5-98B5-4129-A5D2-3BEEEACF2DFD}" type="datetimeFigureOut">
              <a:rPr lang="ru-RU" smtClean="0"/>
              <a:pPr/>
              <a:t>05.12.2014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9ABE9DF-AF0C-49E2-A51C-C4D37B2C033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5B668D5-98B5-4129-A5D2-3BEEEACF2DFD}" type="datetimeFigureOut">
              <a:rPr lang="ru-RU" smtClean="0"/>
              <a:pPr/>
              <a:t>05.12.2014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9ABE9DF-AF0C-49E2-A51C-C4D37B2C033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5B668D5-98B5-4129-A5D2-3BEEEACF2DFD}" type="datetimeFigureOut">
              <a:rPr lang="ru-RU" smtClean="0"/>
              <a:pPr/>
              <a:t>05.12.2014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ABE9DF-AF0C-49E2-A51C-C4D37B2C033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5B668D5-98B5-4129-A5D2-3BEEEACF2DFD}" type="datetimeFigureOut">
              <a:rPr lang="ru-RU" smtClean="0"/>
              <a:pPr/>
              <a:t>05.12.2014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ABE9DF-AF0C-49E2-A51C-C4D37B2C033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B668D5-98B5-4129-A5D2-3BEEEACF2DFD}" type="datetimeFigureOut">
              <a:rPr lang="ru-RU" smtClean="0"/>
              <a:pPr/>
              <a:t>05.12.2014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ABE9DF-AF0C-49E2-A51C-C4D37B2C033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slide" Target="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slide" Target="slide9.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slide" Target="slide9.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slide" Target="slide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slide" Target="slide9.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slide" Target="slide10.xml"/><Relationship Id="rId3" Type="http://schemas.openxmlformats.org/officeDocument/2006/relationships/slide" Target="slide22.xml"/><Relationship Id="rId7" Type="http://schemas.openxmlformats.org/officeDocument/2006/relationships/slide" Target="slide18.xml"/><Relationship Id="rId12"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slide" Target="slide15.xml"/><Relationship Id="rId5" Type="http://schemas.openxmlformats.org/officeDocument/2006/relationships/slide" Target="slide20.xml"/><Relationship Id="rId10" Type="http://schemas.openxmlformats.org/officeDocument/2006/relationships/image" Target="../media/image17.jpeg"/><Relationship Id="rId4" Type="http://schemas.openxmlformats.org/officeDocument/2006/relationships/image" Target="../media/image14.jpeg"/><Relationship Id="rId9" Type="http://schemas.openxmlformats.org/officeDocument/2006/relationships/slide" Target="slide13.xml"/><Relationship Id="rId1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D:\НЕ ТРОГАТЬ!!!!\для сессии\кружок\blest75.gif"/>
          <p:cNvPicPr>
            <a:picLocks noChangeAspect="1" noChangeArrowheads="1" noCrop="1"/>
          </p:cNvPicPr>
          <p:nvPr/>
        </p:nvPicPr>
        <p:blipFill>
          <a:blip r:embed="rId3" cstate="print"/>
          <a:srcRect/>
          <a:stretch>
            <a:fillRect/>
          </a:stretch>
        </p:blipFill>
        <p:spPr bwMode="auto">
          <a:xfrm>
            <a:off x="0" y="0"/>
            <a:ext cx="1781175" cy="1876425"/>
          </a:xfrm>
          <a:prstGeom prst="rect">
            <a:avLst/>
          </a:prstGeom>
          <a:noFill/>
        </p:spPr>
      </p:pic>
      <p:pic>
        <p:nvPicPr>
          <p:cNvPr id="5" name="Picture 2" descr="D:\НЕ ТРОГАТЬ!!!!\для сессии\кружок\blest75.gif"/>
          <p:cNvPicPr>
            <a:picLocks noGrp="1" noChangeAspect="1" noChangeArrowheads="1" noCrop="1"/>
          </p:cNvPicPr>
          <p:nvPr>
            <p:ph idx="1"/>
          </p:nvPr>
        </p:nvPicPr>
        <p:blipFill>
          <a:blip r:embed="rId3" cstate="print"/>
          <a:srcRect/>
          <a:stretch>
            <a:fillRect/>
          </a:stretch>
        </p:blipFill>
        <p:spPr bwMode="auto">
          <a:xfrm flipH="1">
            <a:off x="7362825" y="0"/>
            <a:ext cx="1781175" cy="1876425"/>
          </a:xfrm>
          <a:prstGeom prst="rect">
            <a:avLst/>
          </a:prstGeom>
          <a:noFill/>
        </p:spPr>
      </p:pic>
      <p:sp>
        <p:nvSpPr>
          <p:cNvPr id="7" name="Прямоугольник 6"/>
          <p:cNvSpPr/>
          <p:nvPr/>
        </p:nvSpPr>
        <p:spPr>
          <a:xfrm>
            <a:off x="1259632" y="1268760"/>
            <a:ext cx="6552728" cy="923330"/>
          </a:xfrm>
          <a:prstGeom prst="rect">
            <a:avLst/>
          </a:prstGeom>
          <a:noFill/>
        </p:spPr>
        <p:txBody>
          <a:bodyPr wrap="square" lIns="91440" tIns="45720" rIns="91440" bIns="45720">
            <a:spAutoFit/>
          </a:bodyPr>
          <a:lstStyle/>
          <a:p>
            <a:pPr algn="ctr"/>
            <a:r>
              <a:rPr lang="ru-RU"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Пальчиковые игры</a:t>
            </a:r>
            <a:endParaRPr lang="ru-RU"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Прямоугольник 7"/>
          <p:cNvSpPr/>
          <p:nvPr/>
        </p:nvSpPr>
        <p:spPr>
          <a:xfrm>
            <a:off x="5724128" y="3356992"/>
            <a:ext cx="3419873" cy="3539430"/>
          </a:xfrm>
          <a:prstGeom prst="rect">
            <a:avLst/>
          </a:prstGeom>
          <a:noFill/>
        </p:spPr>
        <p:txBody>
          <a:bodyPr wrap="square" lIns="91440" tIns="45720" rIns="91440" bIns="45720">
            <a:spAutoFit/>
          </a:bodyPr>
          <a:lstStyle/>
          <a:p>
            <a:pPr algn="ctr"/>
            <a:r>
              <a:rPr lang="ru-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Выполнила</a:t>
            </a:r>
          </a:p>
          <a:p>
            <a:pPr algn="ctr"/>
            <a:r>
              <a:rPr lang="ru-RU"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в</a:t>
            </a:r>
            <a:r>
              <a:rPr lang="ru-RU"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оспитатель </a:t>
            </a:r>
          </a:p>
          <a:p>
            <a:pPr algn="ctr"/>
            <a:r>
              <a:rPr lang="ru-RU"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 кв. категории</a:t>
            </a:r>
          </a:p>
          <a:p>
            <a:pPr algn="ctr"/>
            <a:r>
              <a:rPr lang="ru-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Леонова Галина Ивановна</a:t>
            </a:r>
          </a:p>
          <a:p>
            <a:pPr algn="ctr"/>
            <a:r>
              <a:rPr lang="ru-RU"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МБДОУ </a:t>
            </a:r>
            <a:r>
              <a:rPr lang="ru-RU" sz="32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д.с</a:t>
            </a:r>
            <a:r>
              <a:rPr lang="ru-RU"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«Светлячок»</a:t>
            </a:r>
            <a:endParaRPr lang="ru-RU"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 name="Picture 2" descr="C:\Users\Алексей\Desktop\картинки\pic (3).gif"/>
          <p:cNvPicPr>
            <a:picLocks noChangeAspect="1" noChangeArrowheads="1"/>
          </p:cNvPicPr>
          <p:nvPr/>
        </p:nvPicPr>
        <p:blipFill>
          <a:blip r:embed="rId4" cstate="print"/>
          <a:srcRect/>
          <a:stretch>
            <a:fillRect/>
          </a:stretch>
        </p:blipFill>
        <p:spPr bwMode="auto">
          <a:xfrm>
            <a:off x="0" y="4221088"/>
            <a:ext cx="3381375" cy="2400300"/>
          </a:xfrm>
          <a:prstGeom prst="rect">
            <a:avLst/>
          </a:prstGeom>
          <a:noFill/>
        </p:spPr>
      </p:pic>
    </p:spTree>
    <p:extLst>
      <p:ext uri="{BB962C8B-B14F-4D97-AF65-F5344CB8AC3E}">
        <p14:creationId xmlns:p14="http://schemas.microsoft.com/office/powerpoint/2010/main" val="234976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
            <a:ext cx="8229600" cy="3284984"/>
          </a:xfrm>
        </p:spPr>
        <p:txBody>
          <a:bodyPr>
            <a:normAutofit fontScale="92500" lnSpcReduction="20000"/>
          </a:bodyPr>
          <a:lstStyle/>
          <a:p>
            <a:pPr algn="ctr">
              <a:lnSpc>
                <a:spcPct val="115000"/>
              </a:lnSpc>
              <a:spcAft>
                <a:spcPts val="1000"/>
              </a:spcAft>
              <a:buNone/>
            </a:pPr>
            <a:r>
              <a:rPr lang="ru-RU" dirty="0" smtClean="0">
                <a:ea typeface="Calibri"/>
                <a:cs typeface="Times New Roman"/>
              </a:rPr>
              <a:t>Насыпаем горох на блюдце. Большим и указательным пальцами берем горошину и удерживаем ее остальными пальцами (как при сборе ягод), потом берем следующую горошину, потом еще и еще — так набираем целую горсть. Можно делать это одной или двумя руками.</a:t>
            </a:r>
          </a:p>
        </p:txBody>
      </p:sp>
      <p:pic>
        <p:nvPicPr>
          <p:cNvPr id="7170" name="Picture 2" descr="C:\Users\Алексей\Desktop\картинки\unnamed (10).jpg"/>
          <p:cNvPicPr>
            <a:picLocks noChangeAspect="1" noChangeArrowheads="1"/>
          </p:cNvPicPr>
          <p:nvPr/>
        </p:nvPicPr>
        <p:blipFill>
          <a:blip r:embed="rId3" cstate="print"/>
          <a:srcRect/>
          <a:stretch>
            <a:fillRect/>
          </a:stretch>
        </p:blipFill>
        <p:spPr bwMode="auto">
          <a:xfrm>
            <a:off x="2195736" y="3140968"/>
            <a:ext cx="5040560" cy="33469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4976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500"/>
                                  </p:stCondLst>
                                  <p:childTnLst>
                                    <p:set>
                                      <p:cBhvr>
                                        <p:cTn id="6" dur="1" fill="hold">
                                          <p:stCondLst>
                                            <p:cond delay="0"/>
                                          </p:stCondLst>
                                        </p:cTn>
                                        <p:tgtEl>
                                          <p:spTgt spid="7170"/>
                                        </p:tgtEl>
                                        <p:attrNameLst>
                                          <p:attrName>style.visibility</p:attrName>
                                        </p:attrNameLst>
                                      </p:cBhvr>
                                      <p:to>
                                        <p:strVal val="visible"/>
                                      </p:to>
                                    </p:set>
                                    <p:animEffect transition="in" filter="diamond(in)">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88640"/>
            <a:ext cx="5868144" cy="6858000"/>
          </a:xfrm>
        </p:spPr>
        <p:txBody>
          <a:bodyPr>
            <a:normAutofit fontScale="92500" lnSpcReduction="10000"/>
          </a:bodyPr>
          <a:lstStyle/>
          <a:p>
            <a:pPr>
              <a:lnSpc>
                <a:spcPct val="115000"/>
              </a:lnSpc>
              <a:spcAft>
                <a:spcPts val="1000"/>
              </a:spcAft>
            </a:pPr>
            <a:r>
              <a:rPr lang="ru-RU" dirty="0" smtClean="0">
                <a:ea typeface="Calibri"/>
                <a:cs typeface="Times New Roman"/>
              </a:rPr>
              <a:t>Рисование по крупе. На яркий поднос тонким равномерным слоем рассыпьте мелкую крупу. Проведите пальцем ребенка по крупе. Получится яркая контрастная линия. Позвольте малышу самому нарисовать несколько хаотических линий. Затем попробуйте вместе нарисовать какие-нибудь предметы (забор, дождик, волны, буквы и </a:t>
            </a:r>
            <a:r>
              <a:rPr lang="ru-RU" dirty="0" err="1" smtClean="0">
                <a:ea typeface="Calibri"/>
                <a:cs typeface="Times New Roman"/>
              </a:rPr>
              <a:t>т.д</a:t>
            </a:r>
            <a:r>
              <a:rPr lang="ru-RU" dirty="0" smtClean="0">
                <a:ea typeface="Calibri"/>
                <a:cs typeface="Times New Roman"/>
              </a:rPr>
              <a:t>).</a:t>
            </a:r>
          </a:p>
          <a:p>
            <a:pPr>
              <a:lnSpc>
                <a:spcPct val="115000"/>
              </a:lnSpc>
              <a:spcAft>
                <a:spcPts val="1000"/>
              </a:spcAft>
              <a:buNone/>
            </a:pPr>
            <a:r>
              <a:rPr lang="ru-RU" dirty="0" smtClean="0">
                <a:ea typeface="Calibri"/>
                <a:cs typeface="Times New Roman"/>
              </a:rPr>
              <a:t> </a:t>
            </a:r>
          </a:p>
          <a:p>
            <a:endParaRPr lang="ru-RU" dirty="0"/>
          </a:p>
        </p:txBody>
      </p:sp>
      <p:pic>
        <p:nvPicPr>
          <p:cNvPr id="8194" name="Picture 2" descr="C:\Users\Алексей\Desktop\картинки\unnamed (15).jpg"/>
          <p:cNvPicPr>
            <a:picLocks noChangeAspect="1" noChangeArrowheads="1"/>
          </p:cNvPicPr>
          <p:nvPr/>
        </p:nvPicPr>
        <p:blipFill>
          <a:blip r:embed="rId3" cstate="print"/>
          <a:srcRect/>
          <a:stretch>
            <a:fillRect/>
          </a:stretch>
        </p:blipFill>
        <p:spPr bwMode="auto">
          <a:xfrm rot="16200000">
            <a:off x="5178117" y="1598747"/>
            <a:ext cx="4248471" cy="330046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4976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500"/>
                                  </p:stCondLst>
                                  <p:childTnLst>
                                    <p:set>
                                      <p:cBhvr>
                                        <p:cTn id="6" dur="1" fill="hold">
                                          <p:stCondLst>
                                            <p:cond delay="0"/>
                                          </p:stCondLst>
                                        </p:cTn>
                                        <p:tgtEl>
                                          <p:spTgt spid="8194"/>
                                        </p:tgtEl>
                                        <p:attrNameLst>
                                          <p:attrName>style.visibility</p:attrName>
                                        </p:attrNameLst>
                                      </p:cBhvr>
                                      <p:to>
                                        <p:strVal val="visible"/>
                                      </p:to>
                                    </p:set>
                                    <p:animEffect transition="in" filter="diamond(in)">
                                      <p:cBhvr>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188640"/>
            <a:ext cx="8229600" cy="3284984"/>
          </a:xfrm>
        </p:spPr>
        <p:txBody>
          <a:bodyPr>
            <a:normAutofit/>
          </a:bodyPr>
          <a:lstStyle/>
          <a:p>
            <a:pPr algn="ctr">
              <a:lnSpc>
                <a:spcPct val="115000"/>
              </a:lnSpc>
              <a:spcAft>
                <a:spcPts val="1000"/>
              </a:spcAft>
              <a:buNone/>
            </a:pPr>
            <a:r>
              <a:rPr lang="ru-RU" dirty="0" smtClean="0">
                <a:ea typeface="Calibri"/>
                <a:cs typeface="Times New Roman"/>
              </a:rPr>
              <a:t>В «сухой бассейн» помещаем  горох и бобы. Ребенок запускает в него руку и старается наощупь определить и достать только горох или только бобы. </a:t>
            </a:r>
          </a:p>
          <a:p>
            <a:pPr algn="ctr">
              <a:buNone/>
            </a:pPr>
            <a:endParaRPr lang="ru-RU" dirty="0"/>
          </a:p>
        </p:txBody>
      </p:sp>
      <p:pic>
        <p:nvPicPr>
          <p:cNvPr id="9218" name="Picture 2" descr="C:\Users\Алексей\Desktop\картинки\unnamed (20).jpg"/>
          <p:cNvPicPr>
            <a:picLocks noChangeAspect="1" noChangeArrowheads="1"/>
          </p:cNvPicPr>
          <p:nvPr/>
        </p:nvPicPr>
        <p:blipFill>
          <a:blip r:embed="rId3" cstate="print"/>
          <a:srcRect/>
          <a:stretch>
            <a:fillRect/>
          </a:stretch>
        </p:blipFill>
        <p:spPr bwMode="auto">
          <a:xfrm>
            <a:off x="1979712" y="2636912"/>
            <a:ext cx="5582766" cy="379978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9219" name="Picture 3" descr="C:\Users\Алексей\Desktop\презент\23979860.png">
            <a:hlinkClick r:id="rId4" action="ppaction://hlinksldjump"/>
          </p:cNvPr>
          <p:cNvPicPr>
            <a:picLocks noChangeAspect="1" noChangeArrowheads="1"/>
          </p:cNvPicPr>
          <p:nvPr/>
        </p:nvPicPr>
        <p:blipFill>
          <a:blip r:embed="rId5" cstate="print"/>
          <a:srcRect/>
          <a:stretch>
            <a:fillRect/>
          </a:stretch>
        </p:blipFill>
        <p:spPr bwMode="auto">
          <a:xfrm>
            <a:off x="8034332" y="5877941"/>
            <a:ext cx="1109668" cy="980059"/>
          </a:xfrm>
          <a:prstGeom prst="rect">
            <a:avLst/>
          </a:prstGeom>
          <a:noFill/>
        </p:spPr>
      </p:pic>
    </p:spTree>
    <p:extLst>
      <p:ext uri="{BB962C8B-B14F-4D97-AF65-F5344CB8AC3E}">
        <p14:creationId xmlns:p14="http://schemas.microsoft.com/office/powerpoint/2010/main" val="234976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500"/>
                                  </p:stCondLst>
                                  <p:childTnLst>
                                    <p:set>
                                      <p:cBhvr>
                                        <p:cTn id="6" dur="1" fill="hold">
                                          <p:stCondLst>
                                            <p:cond delay="0"/>
                                          </p:stCondLst>
                                        </p:cTn>
                                        <p:tgtEl>
                                          <p:spTgt spid="9218"/>
                                        </p:tgtEl>
                                        <p:attrNameLst>
                                          <p:attrName>style.visibility</p:attrName>
                                        </p:attrNameLst>
                                      </p:cBhvr>
                                      <p:to>
                                        <p:strVal val="visible"/>
                                      </p:to>
                                    </p:set>
                                    <p:animEffect transition="in" filter="diamond(in)">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Заголовок 1"/>
          <p:cNvSpPr>
            <a:spLocks noGrp="1"/>
          </p:cNvSpPr>
          <p:nvPr>
            <p:ph idx="1"/>
          </p:nvPr>
        </p:nvSpPr>
        <p:spPr>
          <a:xfrm>
            <a:off x="0" y="0"/>
            <a:ext cx="5400600" cy="6597352"/>
          </a:xfrm>
        </p:spPr>
        <p:txBody>
          <a:bodyPr rtlCol="0">
            <a:normAutofit fontScale="97500"/>
          </a:bodyPr>
          <a:lstStyle/>
          <a:p>
            <a:pPr algn="ctr" fontAlgn="auto">
              <a:spcAft>
                <a:spcPts val="0"/>
              </a:spcAft>
              <a:buNone/>
              <a:defRPr/>
            </a:pPr>
            <a:r>
              <a:rPr lang="ru-RU" sz="2900" dirty="0" smtClean="0"/>
              <a:t/>
            </a:r>
            <a:br>
              <a:rPr lang="ru-RU" sz="2900" dirty="0" smtClean="0"/>
            </a:br>
            <a:r>
              <a:rPr lang="ru-RU" sz="2900" dirty="0" smtClean="0"/>
              <a:t> </a:t>
            </a:r>
            <a:r>
              <a:rPr lang="ru-RU" sz="2900" spc="-150" dirty="0" smtClean="0"/>
              <a:t>Пальчиковые игры очень </a:t>
            </a:r>
            <a:r>
              <a:rPr lang="ru-RU" sz="2900" spc="-150" dirty="0"/>
              <a:t>эмоциональные</a:t>
            </a:r>
            <a:r>
              <a:rPr lang="ru-RU" sz="2900" spc="-150" dirty="0" smtClean="0"/>
              <a:t>, их</a:t>
            </a:r>
            <a:br>
              <a:rPr lang="ru-RU" sz="2900" spc="-150" dirty="0" smtClean="0"/>
            </a:br>
            <a:r>
              <a:rPr lang="ru-RU" sz="2900" spc="-150" dirty="0" smtClean="0"/>
              <a:t>можно </a:t>
            </a:r>
            <a:r>
              <a:rPr lang="ru-RU" sz="2900" spc="-150" dirty="0"/>
              <a:t>проводить как </a:t>
            </a:r>
            <a:r>
              <a:rPr lang="ru-RU" sz="2900" spc="-150" dirty="0" smtClean="0"/>
              <a:t>в</a:t>
            </a:r>
            <a:br>
              <a:rPr lang="ru-RU" sz="2900" spc="-150" dirty="0" smtClean="0"/>
            </a:br>
            <a:r>
              <a:rPr lang="ru-RU" sz="2900" spc="-150" dirty="0" smtClean="0"/>
              <a:t> </a:t>
            </a:r>
            <a:r>
              <a:rPr lang="ru-RU" sz="2900" spc="-150" dirty="0"/>
              <a:t>детском саду, так и дома</a:t>
            </a:r>
            <a:r>
              <a:rPr lang="ru-RU" sz="2900" spc="-150" dirty="0" smtClean="0"/>
              <a:t>.</a:t>
            </a:r>
            <a:br>
              <a:rPr lang="ru-RU" sz="2900" spc="-150" dirty="0" smtClean="0"/>
            </a:br>
            <a:r>
              <a:rPr lang="ru-RU" sz="2900" spc="-150" dirty="0" smtClean="0"/>
              <a:t>  Они </a:t>
            </a:r>
            <a:r>
              <a:rPr lang="ru-RU" sz="2900" spc="-150" dirty="0"/>
              <a:t>увлекательны и </a:t>
            </a:r>
            <a:r>
              <a:rPr lang="ru-RU" sz="2900" spc="-150" dirty="0" smtClean="0"/>
              <a:t/>
            </a:r>
            <a:br>
              <a:rPr lang="ru-RU" sz="2900" spc="-150" dirty="0" smtClean="0"/>
            </a:br>
            <a:r>
              <a:rPr lang="ru-RU" sz="2900" spc="-150" dirty="0" smtClean="0"/>
              <a:t>способствуют </a:t>
            </a:r>
            <a:r>
              <a:rPr lang="ru-RU" sz="2900" spc="-150" dirty="0"/>
              <a:t>развитию речи</a:t>
            </a:r>
            <a:r>
              <a:rPr lang="ru-RU" sz="2900" spc="-150" dirty="0" smtClean="0"/>
              <a:t>,</a:t>
            </a:r>
            <a:br>
              <a:rPr lang="ru-RU" sz="2900" spc="-150" dirty="0" smtClean="0"/>
            </a:br>
            <a:r>
              <a:rPr lang="ru-RU" sz="2900" spc="-150" dirty="0" smtClean="0"/>
              <a:t> </a:t>
            </a:r>
            <a:r>
              <a:rPr lang="ru-RU" sz="2900" spc="-150" dirty="0"/>
              <a:t>творческой деятельности. </a:t>
            </a:r>
            <a:r>
              <a:rPr lang="ru-RU" sz="2900" spc="-150" dirty="0" smtClean="0"/>
              <a:t/>
            </a:r>
            <a:br>
              <a:rPr lang="ru-RU" sz="2900" spc="-150" dirty="0" smtClean="0"/>
            </a:br>
            <a:r>
              <a:rPr lang="ru-RU" sz="2900" spc="-150" dirty="0" smtClean="0"/>
              <a:t>   «</a:t>
            </a:r>
            <a:r>
              <a:rPr lang="ru-RU" sz="2900" spc="-150" dirty="0"/>
              <a:t>Пальчиковые игры» как </a:t>
            </a:r>
            <a:r>
              <a:rPr lang="ru-RU" sz="2900" spc="-150" dirty="0" smtClean="0"/>
              <a:t>бы </a:t>
            </a:r>
            <a:r>
              <a:rPr lang="ru-RU" sz="2900" spc="-150" dirty="0"/>
              <a:t>отображают реальность окружающего мира предметы, животных, людей, их деятельность, явления природы</a:t>
            </a:r>
            <a:r>
              <a:rPr lang="ru-RU" sz="2900" spc="-150" dirty="0" smtClean="0"/>
              <a:t>.</a:t>
            </a:r>
            <a:r>
              <a:rPr lang="ru-RU" spc="-150" dirty="0"/>
              <a:t/>
            </a:r>
            <a:br>
              <a:rPr lang="ru-RU" spc="-150" dirty="0"/>
            </a:br>
            <a:endParaRPr lang="ru-RU" spc="-150" dirty="0"/>
          </a:p>
        </p:txBody>
      </p:sp>
      <p:pic>
        <p:nvPicPr>
          <p:cNvPr id="4" name="Рисунок 3"/>
          <p:cNvPicPr>
            <a:picLocks noChangeAspect="1"/>
          </p:cNvPicPr>
          <p:nvPr/>
        </p:nvPicPr>
        <p:blipFill>
          <a:blip r:embed="rId3" cstate="print"/>
          <a:srcRect/>
          <a:stretch>
            <a:fillRect/>
          </a:stretch>
        </p:blipFill>
        <p:spPr bwMode="auto">
          <a:xfrm>
            <a:off x="5220072" y="692696"/>
            <a:ext cx="3649662" cy="41044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4976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Заголовок 1"/>
          <p:cNvSpPr>
            <a:spLocks noGrp="1"/>
          </p:cNvSpPr>
          <p:nvPr>
            <p:ph idx="1"/>
          </p:nvPr>
        </p:nvSpPr>
        <p:spPr>
          <a:xfrm>
            <a:off x="539552" y="476672"/>
            <a:ext cx="8229600" cy="4525963"/>
          </a:xfrm>
        </p:spPr>
        <p:txBody>
          <a:bodyPr rtlCol="0">
            <a:normAutofit/>
          </a:bodyPr>
          <a:lstStyle/>
          <a:p>
            <a:pPr fontAlgn="auto">
              <a:spcAft>
                <a:spcPts val="0"/>
              </a:spcAft>
              <a:buNone/>
              <a:defRPr/>
            </a:pPr>
            <a:r>
              <a:rPr lang="ru-RU" sz="2600" spc="-150" dirty="0">
                <a:latin typeface="Times New Roman" pitchFamily="18" charset="0"/>
                <a:cs typeface="Times New Roman" pitchFamily="18" charset="0"/>
              </a:rPr>
              <a:t>В ходе </a:t>
            </a:r>
            <a:r>
              <a:rPr lang="ru-RU" sz="2600" spc="-150" dirty="0" smtClean="0">
                <a:latin typeface="Times New Roman" pitchFamily="18" charset="0"/>
                <a:cs typeface="Times New Roman" pitchFamily="18" charset="0"/>
              </a:rPr>
              <a:t>пальчиковых игр </a:t>
            </a:r>
            <a:r>
              <a:rPr lang="ru-RU" sz="2600" spc="-150" dirty="0">
                <a:latin typeface="Times New Roman" pitchFamily="18" charset="0"/>
                <a:cs typeface="Times New Roman" pitchFamily="18" charset="0"/>
              </a:rPr>
              <a:t>дети, повторяя движения взрослых, активизируют </a:t>
            </a:r>
            <a:r>
              <a:rPr lang="en-US" sz="2600" spc="-150" dirty="0" smtClean="0">
                <a:latin typeface="Times New Roman" pitchFamily="18" charset="0"/>
                <a:cs typeface="Times New Roman" pitchFamily="18" charset="0"/>
              </a:rPr>
              <a:t> </a:t>
            </a:r>
            <a:r>
              <a:rPr lang="ru-RU" sz="2600" spc="-150" dirty="0" smtClean="0">
                <a:latin typeface="Times New Roman" pitchFamily="18" charset="0"/>
                <a:cs typeface="Times New Roman" pitchFamily="18" charset="0"/>
              </a:rPr>
              <a:t>моторику </a:t>
            </a:r>
            <a:r>
              <a:rPr lang="ru-RU" sz="2600" spc="-150" dirty="0">
                <a:latin typeface="Times New Roman" pitchFamily="18" charset="0"/>
                <a:cs typeface="Times New Roman" pitchFamily="18" charset="0"/>
              </a:rPr>
              <a:t>рук. Тем самым вырабатывается ловкость, умение управлять своими движениями, концентрировать внимание на одном виде  деятельности.</a:t>
            </a:r>
            <a:br>
              <a:rPr lang="ru-RU" sz="2600" spc="-150" dirty="0">
                <a:latin typeface="Times New Roman" pitchFamily="18" charset="0"/>
                <a:cs typeface="Times New Roman" pitchFamily="18" charset="0"/>
              </a:rPr>
            </a:br>
            <a:endParaRPr lang="ru-RU" sz="2600" dirty="0">
              <a:latin typeface="Times New Roman" pitchFamily="18" charset="0"/>
              <a:cs typeface="Times New Roman" pitchFamily="18" charset="0"/>
            </a:endParaRPr>
          </a:p>
        </p:txBody>
      </p:sp>
      <p:pic>
        <p:nvPicPr>
          <p:cNvPr id="4" name="Рисунок 3"/>
          <p:cNvPicPr>
            <a:picLocks noChangeAspect="1"/>
          </p:cNvPicPr>
          <p:nvPr/>
        </p:nvPicPr>
        <p:blipFill>
          <a:blip r:embed="rId3" cstate="print"/>
          <a:srcRect/>
          <a:stretch>
            <a:fillRect/>
          </a:stretch>
        </p:blipFill>
        <p:spPr bwMode="auto">
          <a:xfrm>
            <a:off x="1043608" y="3429000"/>
            <a:ext cx="3888432" cy="2911567"/>
          </a:xfrm>
          <a:prstGeom prst="rect">
            <a:avLst/>
          </a:prstGeom>
          <a:ln>
            <a:noFill/>
          </a:ln>
          <a:effectLst>
            <a:softEdge rad="112500"/>
          </a:effectLst>
        </p:spPr>
      </p:pic>
      <p:pic>
        <p:nvPicPr>
          <p:cNvPr id="10242" name="Picture 2" descr="C:\Users\Алексей\Desktop\картинки\images (6).jpg"/>
          <p:cNvPicPr>
            <a:picLocks noChangeAspect="1" noChangeArrowheads="1"/>
          </p:cNvPicPr>
          <p:nvPr/>
        </p:nvPicPr>
        <p:blipFill>
          <a:blip r:embed="rId4" cstate="print"/>
          <a:srcRect/>
          <a:stretch>
            <a:fillRect/>
          </a:stretch>
        </p:blipFill>
        <p:spPr bwMode="auto">
          <a:xfrm>
            <a:off x="5220072" y="2204864"/>
            <a:ext cx="3439269" cy="3439269"/>
          </a:xfrm>
          <a:prstGeom prst="rect">
            <a:avLst/>
          </a:prstGeom>
          <a:ln>
            <a:noFill/>
          </a:ln>
          <a:effectLst>
            <a:softEdge rad="112500"/>
          </a:effectLst>
        </p:spPr>
      </p:pic>
      <p:pic>
        <p:nvPicPr>
          <p:cNvPr id="5" name="Picture 3" descr="C:\Users\Алексей\Desktop\презент\23979860.png">
            <a:hlinkClick r:id="rId5" action="ppaction://hlinksldjump"/>
          </p:cNvPr>
          <p:cNvPicPr>
            <a:picLocks noChangeAspect="1" noChangeArrowheads="1"/>
          </p:cNvPicPr>
          <p:nvPr/>
        </p:nvPicPr>
        <p:blipFill>
          <a:blip r:embed="rId6" cstate="print"/>
          <a:srcRect/>
          <a:stretch>
            <a:fillRect/>
          </a:stretch>
        </p:blipFill>
        <p:spPr bwMode="auto">
          <a:xfrm>
            <a:off x="8034332" y="5877941"/>
            <a:ext cx="1109668" cy="980059"/>
          </a:xfrm>
          <a:prstGeom prst="rect">
            <a:avLst/>
          </a:prstGeom>
          <a:noFill/>
        </p:spPr>
      </p:pic>
    </p:spTree>
    <p:extLst>
      <p:ext uri="{BB962C8B-B14F-4D97-AF65-F5344CB8AC3E}">
        <p14:creationId xmlns:p14="http://schemas.microsoft.com/office/powerpoint/2010/main" val="234976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500"/>
                            </p:stCondLst>
                            <p:childTnLst>
                              <p:par>
                                <p:cTn id="9" presetID="6" presetClass="entr" presetSubtype="16" fill="hold" nodeType="afterEffect">
                                  <p:stCondLst>
                                    <p:cond delay="500"/>
                                  </p:stCondLst>
                                  <p:childTnLst>
                                    <p:set>
                                      <p:cBhvr>
                                        <p:cTn id="10" dur="1" fill="hold">
                                          <p:stCondLst>
                                            <p:cond delay="0"/>
                                          </p:stCondLst>
                                        </p:cTn>
                                        <p:tgtEl>
                                          <p:spTgt spid="10242"/>
                                        </p:tgtEl>
                                        <p:attrNameLst>
                                          <p:attrName>style.visibility</p:attrName>
                                        </p:attrNameLst>
                                      </p:cBhvr>
                                      <p:to>
                                        <p:strVal val="visible"/>
                                      </p:to>
                                    </p:set>
                                    <p:animEffect transition="in" filter="circle(in)">
                                      <p:cBhvr>
                                        <p:cTn id="11"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Заголовок 1"/>
          <p:cNvSpPr>
            <a:spLocks noGrp="1"/>
          </p:cNvSpPr>
          <p:nvPr>
            <p:ph idx="1"/>
          </p:nvPr>
        </p:nvSpPr>
        <p:spPr>
          <a:xfrm>
            <a:off x="539552" y="188640"/>
            <a:ext cx="8229600" cy="4525963"/>
          </a:xfrm>
        </p:spPr>
        <p:txBody>
          <a:bodyPr rtlCol="0">
            <a:normAutofit fontScale="90000" lnSpcReduction="20000"/>
          </a:bodyPr>
          <a:lstStyle/>
          <a:p>
            <a:pPr algn="ctr" fontAlgn="auto">
              <a:spcAft>
                <a:spcPts val="0"/>
              </a:spcAft>
              <a:buNone/>
              <a:defRPr/>
            </a:pPr>
            <a:r>
              <a:rPr lang="ru-RU" sz="2900" b="1" dirty="0" smtClean="0"/>
              <a:t>Театрализованные игры осуществляются с помощью пальчиковых кукол.</a:t>
            </a:r>
          </a:p>
          <a:p>
            <a:pPr algn="l" fontAlgn="auto">
              <a:spcAft>
                <a:spcPts val="0"/>
              </a:spcAft>
              <a:buNone/>
              <a:defRPr/>
            </a:pPr>
            <a:endParaRPr lang="ru-RU" sz="2900" b="1" dirty="0" smtClean="0"/>
          </a:p>
          <a:p>
            <a:pPr algn="l" fontAlgn="auto">
              <a:spcAft>
                <a:spcPts val="0"/>
              </a:spcAft>
              <a:buNone/>
              <a:defRPr/>
            </a:pPr>
            <a:r>
              <a:rPr lang="ru-RU" sz="2900" b="1" dirty="0" smtClean="0"/>
              <a:t>Пальчиковые куклы -  </a:t>
            </a:r>
            <a:r>
              <a:rPr lang="ru-RU" sz="2900" dirty="0" smtClean="0"/>
              <a:t>это </a:t>
            </a:r>
            <a:r>
              <a:rPr lang="ru-RU" sz="2900" dirty="0"/>
              <a:t>небольшие куколки, которых можно надеть на пальчик/пальчики и «оживить» их таким образом. </a:t>
            </a:r>
            <a:r>
              <a:rPr lang="ru-RU" sz="2900" dirty="0" smtClean="0"/>
              <a:t/>
            </a:r>
            <a:br>
              <a:rPr lang="ru-RU" sz="2900" dirty="0" smtClean="0"/>
            </a:br>
            <a:r>
              <a:rPr lang="ru-RU" sz="2900" dirty="0"/>
              <a:t/>
            </a:r>
            <a:br>
              <a:rPr lang="ru-RU" sz="2900" dirty="0"/>
            </a:br>
            <a:r>
              <a:rPr lang="ru-RU" sz="2900" dirty="0" smtClean="0"/>
              <a:t>Среди </a:t>
            </a:r>
            <a:r>
              <a:rPr lang="ru-RU" sz="2900" dirty="0"/>
              <a:t>пальчиковых кукол можно выделить категории:   </a:t>
            </a:r>
            <a:endParaRPr lang="ru-RU" sz="2900" dirty="0" smtClean="0"/>
          </a:p>
          <a:p>
            <a:pPr algn="l" fontAlgn="auto">
              <a:spcAft>
                <a:spcPts val="0"/>
              </a:spcAft>
              <a:buNone/>
              <a:defRPr/>
            </a:pPr>
            <a:r>
              <a:rPr lang="ru-RU" sz="2900" dirty="0"/>
              <a:t>     </a:t>
            </a:r>
            <a:br>
              <a:rPr lang="ru-RU" sz="2900" dirty="0"/>
            </a:br>
            <a:r>
              <a:rPr lang="ru-RU" sz="2900" dirty="0"/>
              <a:t>     - </a:t>
            </a:r>
            <a:r>
              <a:rPr lang="ru-RU" sz="2900" b="1" dirty="0"/>
              <a:t>Куклы, которые полностью одевают на палец</a:t>
            </a:r>
            <a:r>
              <a:rPr lang="ru-RU" sz="2900" dirty="0"/>
              <a:t> – это самые распространенные пальчиковые </a:t>
            </a:r>
            <a:r>
              <a:rPr lang="ru-RU" sz="2900" dirty="0" smtClean="0"/>
              <a:t>куклы.</a:t>
            </a:r>
            <a:r>
              <a:rPr lang="ru-RU" dirty="0"/>
              <a:t/>
            </a:r>
            <a:br>
              <a:rPr lang="ru-RU" dirty="0"/>
            </a:br>
            <a:endParaRPr lang="ru-RU" dirty="0"/>
          </a:p>
        </p:txBody>
      </p:sp>
      <p:pic>
        <p:nvPicPr>
          <p:cNvPr id="4" name="Рисунок 3" descr="пальцы.jpg"/>
          <p:cNvPicPr>
            <a:picLocks noChangeAspect="1"/>
          </p:cNvPicPr>
          <p:nvPr/>
        </p:nvPicPr>
        <p:blipFill>
          <a:blip r:embed="rId3" cstate="print"/>
          <a:srcRect/>
          <a:stretch>
            <a:fillRect/>
          </a:stretch>
        </p:blipFill>
        <p:spPr bwMode="auto">
          <a:xfrm>
            <a:off x="755576" y="4365104"/>
            <a:ext cx="3528392" cy="2272595"/>
          </a:xfrm>
          <a:prstGeom prst="rect">
            <a:avLst/>
          </a:prstGeom>
          <a:ln>
            <a:noFill/>
          </a:ln>
          <a:effectLst>
            <a:softEdge rad="112500"/>
          </a:effectLst>
        </p:spPr>
      </p:pic>
      <p:pic>
        <p:nvPicPr>
          <p:cNvPr id="17410" name="Picture 2" descr="C:\Users\Алексей\Desktop\картинки\images (3).jpg"/>
          <p:cNvPicPr>
            <a:picLocks noChangeAspect="1" noChangeArrowheads="1"/>
          </p:cNvPicPr>
          <p:nvPr/>
        </p:nvPicPr>
        <p:blipFill>
          <a:blip r:embed="rId4" cstate="print"/>
          <a:srcRect/>
          <a:stretch>
            <a:fillRect/>
          </a:stretch>
        </p:blipFill>
        <p:spPr bwMode="auto">
          <a:xfrm>
            <a:off x="4644008" y="4365104"/>
            <a:ext cx="3744416" cy="2204864"/>
          </a:xfrm>
          <a:prstGeom prst="rect">
            <a:avLst/>
          </a:prstGeom>
          <a:ln>
            <a:noFill/>
          </a:ln>
          <a:effectLst>
            <a:softEdge rad="112500"/>
          </a:effectLst>
        </p:spPr>
      </p:pic>
    </p:spTree>
    <p:extLst>
      <p:ext uri="{BB962C8B-B14F-4D97-AF65-F5344CB8AC3E}">
        <p14:creationId xmlns:p14="http://schemas.microsoft.com/office/powerpoint/2010/main" val="234976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1000"/>
                            </p:stCondLst>
                            <p:childTnLst>
                              <p:par>
                                <p:cTn id="9" presetID="3" presetClass="entr" presetSubtype="10" fill="hold" nodeType="afterEffect">
                                  <p:stCondLst>
                                    <p:cond delay="500"/>
                                  </p:stCondLst>
                                  <p:childTnLst>
                                    <p:set>
                                      <p:cBhvr>
                                        <p:cTn id="10" dur="1" fill="hold">
                                          <p:stCondLst>
                                            <p:cond delay="0"/>
                                          </p:stCondLst>
                                        </p:cTn>
                                        <p:tgtEl>
                                          <p:spTgt spid="17410"/>
                                        </p:tgtEl>
                                        <p:attrNameLst>
                                          <p:attrName>style.visibility</p:attrName>
                                        </p:attrNameLst>
                                      </p:cBhvr>
                                      <p:to>
                                        <p:strVal val="visible"/>
                                      </p:to>
                                    </p:set>
                                    <p:animEffect transition="in" filter="blinds(horizontal)">
                                      <p:cBhvr>
                                        <p:cTn id="11"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Заголовок 1"/>
          <p:cNvSpPr>
            <a:spLocks noGrp="1"/>
          </p:cNvSpPr>
          <p:nvPr>
            <p:ph idx="1"/>
          </p:nvPr>
        </p:nvSpPr>
        <p:spPr>
          <a:xfrm>
            <a:off x="467544" y="1"/>
            <a:ext cx="8229600" cy="2924943"/>
          </a:xfrm>
        </p:spPr>
        <p:txBody>
          <a:bodyPr rtlCol="0">
            <a:normAutofit fontScale="97500" lnSpcReduction="10000"/>
          </a:bodyPr>
          <a:lstStyle/>
          <a:p>
            <a:pPr algn="ctr" fontAlgn="auto">
              <a:spcAft>
                <a:spcPts val="0"/>
              </a:spcAft>
              <a:buNone/>
              <a:defRPr/>
            </a:pPr>
            <a:r>
              <a:rPr lang="ru-RU" dirty="0"/>
              <a:t>  </a:t>
            </a:r>
            <a:r>
              <a:rPr lang="ru-RU" sz="2900" dirty="0"/>
              <a:t>- </a:t>
            </a:r>
            <a:r>
              <a:rPr lang="ru-RU" sz="2900" b="1" dirty="0"/>
              <a:t>«Шагающие» пальчиковые куклы</a:t>
            </a:r>
            <a:r>
              <a:rPr lang="ru-RU" sz="2900" dirty="0"/>
              <a:t> - их «оживляют» с помощью двух пальчиков. Тренируют пальчики обеих рук по очереди: указательный и средний, средний и безымянный, безымянный и мизинец, указательный и </a:t>
            </a:r>
            <a:r>
              <a:rPr lang="ru-RU" sz="2900" dirty="0" smtClean="0"/>
              <a:t>большой</a:t>
            </a:r>
            <a:r>
              <a:rPr lang="ru-RU" sz="2900" dirty="0"/>
              <a:t>.</a:t>
            </a:r>
            <a:br>
              <a:rPr lang="ru-RU" sz="2900" dirty="0"/>
            </a:br>
            <a:endParaRPr lang="ru-RU" sz="2900" dirty="0"/>
          </a:p>
        </p:txBody>
      </p:sp>
      <p:pic>
        <p:nvPicPr>
          <p:cNvPr id="4" name="Рисунок 3" descr="футболисты-пальчиковая-игрушка-450x337.jpg"/>
          <p:cNvPicPr>
            <a:picLocks noChangeAspect="1"/>
          </p:cNvPicPr>
          <p:nvPr/>
        </p:nvPicPr>
        <p:blipFill>
          <a:blip r:embed="rId3" cstate="print"/>
          <a:srcRect/>
          <a:stretch>
            <a:fillRect/>
          </a:stretch>
        </p:blipFill>
        <p:spPr bwMode="auto">
          <a:xfrm>
            <a:off x="4860032" y="3573016"/>
            <a:ext cx="3634118" cy="2808734"/>
          </a:xfrm>
          <a:prstGeom prst="rect">
            <a:avLst/>
          </a:prstGeom>
          <a:ln>
            <a:noFill/>
          </a:ln>
          <a:effectLst>
            <a:softEdge rad="112500"/>
          </a:effectLst>
        </p:spPr>
      </p:pic>
      <p:pic>
        <p:nvPicPr>
          <p:cNvPr id="9218" name="Picture 2" descr="C:\Users\Алексей\Desktop\Download\images (5).jpg"/>
          <p:cNvPicPr>
            <a:picLocks noChangeAspect="1" noChangeArrowheads="1"/>
          </p:cNvPicPr>
          <p:nvPr/>
        </p:nvPicPr>
        <p:blipFill>
          <a:blip r:embed="rId4" cstate="print"/>
          <a:srcRect/>
          <a:stretch>
            <a:fillRect/>
          </a:stretch>
        </p:blipFill>
        <p:spPr bwMode="auto">
          <a:xfrm>
            <a:off x="971600" y="3573016"/>
            <a:ext cx="2413472" cy="2786928"/>
          </a:xfrm>
          <a:prstGeom prst="rect">
            <a:avLst/>
          </a:prstGeom>
          <a:ln>
            <a:noFill/>
          </a:ln>
          <a:effectLst>
            <a:softEdge rad="112500"/>
          </a:effectLst>
        </p:spPr>
      </p:pic>
    </p:spTree>
    <p:extLst>
      <p:ext uri="{BB962C8B-B14F-4D97-AF65-F5344CB8AC3E}">
        <p14:creationId xmlns:p14="http://schemas.microsoft.com/office/powerpoint/2010/main" val="234976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500"/>
                                  </p:stCondLst>
                                  <p:childTnLst>
                                    <p:set>
                                      <p:cBhvr>
                                        <p:cTn id="6" dur="1" fill="hold">
                                          <p:stCondLst>
                                            <p:cond delay="0"/>
                                          </p:stCondLst>
                                        </p:cTn>
                                        <p:tgtEl>
                                          <p:spTgt spid="9218"/>
                                        </p:tgtEl>
                                        <p:attrNameLst>
                                          <p:attrName>style.visibility</p:attrName>
                                        </p:attrNameLst>
                                      </p:cBhvr>
                                      <p:to>
                                        <p:strVal val="visible"/>
                                      </p:to>
                                    </p:set>
                                    <p:animEffect transition="in" filter="blinds(horizontal)">
                                      <p:cBhvr>
                                        <p:cTn id="7" dur="500"/>
                                        <p:tgtEl>
                                          <p:spTgt spid="9218"/>
                                        </p:tgtEl>
                                      </p:cBhvr>
                                    </p:animEffect>
                                  </p:childTnLst>
                                </p:cTn>
                              </p:par>
                            </p:childTnLst>
                          </p:cTn>
                        </p:par>
                        <p:par>
                          <p:cTn id="8" fill="hold">
                            <p:stCondLst>
                              <p:cond delay="1000"/>
                            </p:stCondLst>
                            <p:childTnLst>
                              <p:par>
                                <p:cTn id="9" presetID="3" presetClass="entr" presetSubtype="10"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Заголовок 1"/>
          <p:cNvSpPr>
            <a:spLocks noGrp="1"/>
          </p:cNvSpPr>
          <p:nvPr>
            <p:ph idx="1"/>
          </p:nvPr>
        </p:nvSpPr>
        <p:spPr>
          <a:xfrm>
            <a:off x="467544" y="1"/>
            <a:ext cx="8229600" cy="2852936"/>
          </a:xfrm>
        </p:spPr>
        <p:txBody>
          <a:bodyPr/>
          <a:lstStyle/>
          <a:p>
            <a:pPr algn="ctr">
              <a:buNone/>
            </a:pPr>
            <a:r>
              <a:rPr lang="ru-RU" sz="2600" b="1" dirty="0" smtClean="0"/>
              <a:t>- Пальчиковые куклы</a:t>
            </a:r>
            <a:r>
              <a:rPr lang="ru-RU" sz="2600" dirty="0" smtClean="0"/>
              <a:t>, в которых пальчик играет «дополняющую» функцию, то есть с помощью </a:t>
            </a:r>
            <a:br>
              <a:rPr lang="ru-RU" sz="2600" dirty="0" smtClean="0"/>
            </a:br>
            <a:r>
              <a:rPr lang="ru-RU" sz="2600" dirty="0" smtClean="0"/>
              <a:t>пальца/пальцев мы дополняем</a:t>
            </a:r>
            <a:br>
              <a:rPr lang="ru-RU" sz="2600" dirty="0" smtClean="0"/>
            </a:br>
            <a:r>
              <a:rPr lang="ru-RU" sz="2600" dirty="0" smtClean="0"/>
              <a:t> игрушку «ручками», «ножками», «хоботом» и т.д. </a:t>
            </a:r>
            <a:br>
              <a:rPr lang="ru-RU" sz="2600" dirty="0" smtClean="0"/>
            </a:br>
            <a:r>
              <a:rPr lang="ru-RU" sz="2600" dirty="0" smtClean="0"/>
              <a:t>Такие куклы доступны совсем еще малюткам, но интересны и полезны и старшим деткам.</a:t>
            </a:r>
          </a:p>
        </p:txBody>
      </p:sp>
      <p:pic>
        <p:nvPicPr>
          <p:cNvPr id="4" name="Рисунок 3" descr="игры3.JPG"/>
          <p:cNvPicPr>
            <a:picLocks noChangeAspect="1"/>
          </p:cNvPicPr>
          <p:nvPr/>
        </p:nvPicPr>
        <p:blipFill>
          <a:blip r:embed="rId3" cstate="print"/>
          <a:srcRect/>
          <a:stretch>
            <a:fillRect/>
          </a:stretch>
        </p:blipFill>
        <p:spPr bwMode="auto">
          <a:xfrm>
            <a:off x="251520" y="2708920"/>
            <a:ext cx="4392612" cy="2997200"/>
          </a:xfrm>
          <a:prstGeom prst="rect">
            <a:avLst/>
          </a:prstGeom>
          <a:ln>
            <a:noFill/>
          </a:ln>
          <a:effectLst>
            <a:softEdge rad="112500"/>
          </a:effectLst>
        </p:spPr>
      </p:pic>
      <p:pic>
        <p:nvPicPr>
          <p:cNvPr id="5" name="Рисунок 4" descr="игы1.JPG"/>
          <p:cNvPicPr>
            <a:picLocks noChangeAspect="1"/>
          </p:cNvPicPr>
          <p:nvPr/>
        </p:nvPicPr>
        <p:blipFill>
          <a:blip r:embed="rId4" cstate="print"/>
          <a:srcRect/>
          <a:stretch>
            <a:fillRect/>
          </a:stretch>
        </p:blipFill>
        <p:spPr bwMode="auto">
          <a:xfrm>
            <a:off x="4860032" y="2708920"/>
            <a:ext cx="4033837" cy="3024188"/>
          </a:xfrm>
          <a:prstGeom prst="rect">
            <a:avLst/>
          </a:prstGeom>
          <a:ln>
            <a:noFill/>
          </a:ln>
          <a:effectLst>
            <a:softEdge rad="112500"/>
          </a:effectLst>
        </p:spPr>
      </p:pic>
      <p:pic>
        <p:nvPicPr>
          <p:cNvPr id="6" name="Picture 3" descr="C:\Users\Алексей\Desktop\презент\23979860.png">
            <a:hlinkClick r:id="rId5" action="ppaction://hlinksldjump"/>
          </p:cNvPr>
          <p:cNvPicPr>
            <a:picLocks noChangeAspect="1" noChangeArrowheads="1"/>
          </p:cNvPicPr>
          <p:nvPr/>
        </p:nvPicPr>
        <p:blipFill>
          <a:blip r:embed="rId6" cstate="print"/>
          <a:srcRect/>
          <a:stretch>
            <a:fillRect/>
          </a:stretch>
        </p:blipFill>
        <p:spPr bwMode="auto">
          <a:xfrm>
            <a:off x="8034332" y="5877941"/>
            <a:ext cx="1109668" cy="980059"/>
          </a:xfrm>
          <a:prstGeom prst="rect">
            <a:avLst/>
          </a:prstGeom>
          <a:noFill/>
        </p:spPr>
      </p:pic>
    </p:spTree>
    <p:extLst>
      <p:ext uri="{BB962C8B-B14F-4D97-AF65-F5344CB8AC3E}">
        <p14:creationId xmlns:p14="http://schemas.microsoft.com/office/powerpoint/2010/main" val="234976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1000"/>
                            </p:stCondLst>
                            <p:childTnLst>
                              <p:par>
                                <p:cTn id="9" presetID="3" presetClass="entr" presetSubtype="10"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Содержимое 8"/>
          <p:cNvSpPr>
            <a:spLocks noGrp="1"/>
          </p:cNvSpPr>
          <p:nvPr>
            <p:ph idx="1"/>
          </p:nvPr>
        </p:nvSpPr>
        <p:spPr>
          <a:xfrm>
            <a:off x="3779912" y="0"/>
            <a:ext cx="5364088" cy="6858000"/>
          </a:xfrm>
        </p:spPr>
        <p:txBody>
          <a:bodyPr>
            <a:normAutofit fontScale="92500" lnSpcReduction="20000"/>
          </a:bodyPr>
          <a:lstStyle/>
          <a:p>
            <a:r>
              <a:rPr lang="ru-RU" dirty="0" smtClean="0">
                <a:ea typeface="Calibri"/>
                <a:cs typeface="Times New Roman"/>
              </a:rPr>
              <a:t>Аппликации доступны с весьма раннего возраста. Если ребенок еще мал, и вы опасаетесь дать ему ножницы, пусть рвет руками картинки из журнала или газеты - как получится; а вы будете наклеивать вырванные кусочки на чистый листок, придавая им какую-либо форму. Может получиться осмысленный коллаж. С 3-х лет можно учиться вырезать ножницами, главное чтоб они были безопасными, с закругленными концами.</a:t>
            </a:r>
          </a:p>
          <a:p>
            <a:endParaRPr lang="ru-RU" dirty="0"/>
          </a:p>
        </p:txBody>
      </p:sp>
      <p:pic>
        <p:nvPicPr>
          <p:cNvPr id="11266" name="Picture 2" descr="C:\Users\Алексей\Desktop\картинки\unnamed (14).jpg"/>
          <p:cNvPicPr>
            <a:picLocks noChangeAspect="1" noChangeArrowheads="1"/>
          </p:cNvPicPr>
          <p:nvPr/>
        </p:nvPicPr>
        <p:blipFill>
          <a:blip r:embed="rId3" cstate="print"/>
          <a:srcRect/>
          <a:stretch>
            <a:fillRect/>
          </a:stretch>
        </p:blipFill>
        <p:spPr bwMode="auto">
          <a:xfrm>
            <a:off x="395536" y="332656"/>
            <a:ext cx="3615777" cy="2232248"/>
          </a:xfrm>
          <a:prstGeom prst="rect">
            <a:avLst/>
          </a:prstGeom>
          <a:ln>
            <a:noFill/>
          </a:ln>
          <a:effectLst>
            <a:softEdge rad="112500"/>
          </a:effectLst>
        </p:spPr>
      </p:pic>
      <p:pic>
        <p:nvPicPr>
          <p:cNvPr id="11267" name="Picture 3" descr="C:\Users\Алексей\Desktop\картинки\unnamed (23).jpg"/>
          <p:cNvPicPr>
            <a:picLocks noChangeAspect="1" noChangeArrowheads="1"/>
          </p:cNvPicPr>
          <p:nvPr/>
        </p:nvPicPr>
        <p:blipFill>
          <a:blip r:embed="rId4" cstate="print"/>
          <a:srcRect/>
          <a:stretch>
            <a:fillRect/>
          </a:stretch>
        </p:blipFill>
        <p:spPr bwMode="auto">
          <a:xfrm>
            <a:off x="899592" y="2924944"/>
            <a:ext cx="2520280" cy="3563559"/>
          </a:xfrm>
          <a:prstGeom prst="rect">
            <a:avLst/>
          </a:prstGeom>
          <a:ln>
            <a:noFill/>
          </a:ln>
          <a:effectLst>
            <a:softEdge rad="112500"/>
          </a:effectLst>
        </p:spPr>
      </p:pic>
    </p:spTree>
    <p:extLst>
      <p:ext uri="{BB962C8B-B14F-4D97-AF65-F5344CB8AC3E}">
        <p14:creationId xmlns:p14="http://schemas.microsoft.com/office/powerpoint/2010/main" val="234976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strips(downLeft)">
                                      <p:cBhvr>
                                        <p:cTn id="7" dur="500"/>
                                        <p:tgtEl>
                                          <p:spTgt spid="11266"/>
                                        </p:tgtEl>
                                      </p:cBhvr>
                                    </p:animEffect>
                                  </p:childTnLst>
                                </p:cTn>
                              </p:par>
                            </p:childTnLst>
                          </p:cTn>
                        </p:par>
                        <p:par>
                          <p:cTn id="8" fill="hold">
                            <p:stCondLst>
                              <p:cond delay="500"/>
                            </p:stCondLst>
                            <p:childTnLst>
                              <p:par>
                                <p:cTn id="9" presetID="18" presetClass="entr" presetSubtype="12" fill="hold" nodeType="afterEffect">
                                  <p:stCondLst>
                                    <p:cond delay="500"/>
                                  </p:stCondLst>
                                  <p:childTnLst>
                                    <p:set>
                                      <p:cBhvr>
                                        <p:cTn id="10" dur="1" fill="hold">
                                          <p:stCondLst>
                                            <p:cond delay="0"/>
                                          </p:stCondLst>
                                        </p:cTn>
                                        <p:tgtEl>
                                          <p:spTgt spid="11267"/>
                                        </p:tgtEl>
                                        <p:attrNameLst>
                                          <p:attrName>style.visibility</p:attrName>
                                        </p:attrNameLst>
                                      </p:cBhvr>
                                      <p:to>
                                        <p:strVal val="visible"/>
                                      </p:to>
                                    </p:set>
                                    <p:animEffect transition="in" filter="strips(downLeft)">
                                      <p:cBhvr>
                                        <p:cTn id="11"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Содержимое 8"/>
          <p:cNvSpPr>
            <a:spLocks noGrp="1"/>
          </p:cNvSpPr>
          <p:nvPr>
            <p:ph idx="1"/>
          </p:nvPr>
        </p:nvSpPr>
        <p:spPr>
          <a:xfrm>
            <a:off x="0" y="0"/>
            <a:ext cx="5364088" cy="6858000"/>
          </a:xfrm>
        </p:spPr>
        <p:txBody>
          <a:bodyPr>
            <a:normAutofit fontScale="92500" lnSpcReduction="10000"/>
          </a:bodyPr>
          <a:lstStyle/>
          <a:p>
            <a:r>
              <a:rPr lang="ru-RU" dirty="0" smtClean="0">
                <a:ea typeface="Calibri"/>
                <a:cs typeface="Times New Roman"/>
              </a:rPr>
              <a:t>Для начала удобней вырезать геометрические формы и фигурки из всё тех же цветных журналов, и клеящим карандашом, закреплять их на листе. Игра на вырезание узоров из в несколько раз сложенных листочков бумаги имеет неоспоримое преимущество. Как бы ни коряво вырезал ребенок, все равно получиться узор, отдаленно напоминающий снежинку или звездочку.</a:t>
            </a:r>
          </a:p>
          <a:p>
            <a:endParaRPr lang="ru-RU" dirty="0"/>
          </a:p>
        </p:txBody>
      </p:sp>
      <p:pic>
        <p:nvPicPr>
          <p:cNvPr id="12290" name="Picture 2" descr="C:\Users\Алексей\Desktop\картинки\unnamed (19).jpg"/>
          <p:cNvPicPr>
            <a:picLocks noChangeAspect="1" noChangeArrowheads="1"/>
          </p:cNvPicPr>
          <p:nvPr/>
        </p:nvPicPr>
        <p:blipFill>
          <a:blip r:embed="rId3" cstate="print"/>
          <a:srcRect/>
          <a:stretch>
            <a:fillRect/>
          </a:stretch>
        </p:blipFill>
        <p:spPr bwMode="auto">
          <a:xfrm>
            <a:off x="5220072" y="908720"/>
            <a:ext cx="3614930" cy="482262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Picture 3" descr="C:\Users\Алексей\Desktop\презент\23979860.png">
            <a:hlinkClick r:id="rId4" action="ppaction://hlinksldjump"/>
          </p:cNvPr>
          <p:cNvPicPr>
            <a:picLocks noChangeAspect="1" noChangeArrowheads="1"/>
          </p:cNvPicPr>
          <p:nvPr/>
        </p:nvPicPr>
        <p:blipFill>
          <a:blip r:embed="rId5" cstate="print"/>
          <a:srcRect/>
          <a:stretch>
            <a:fillRect/>
          </a:stretch>
        </p:blipFill>
        <p:spPr bwMode="auto">
          <a:xfrm>
            <a:off x="8034332" y="5877941"/>
            <a:ext cx="1109668" cy="980059"/>
          </a:xfrm>
          <a:prstGeom prst="rect">
            <a:avLst/>
          </a:prstGeom>
          <a:noFill/>
        </p:spPr>
      </p:pic>
    </p:spTree>
    <p:extLst>
      <p:ext uri="{BB962C8B-B14F-4D97-AF65-F5344CB8AC3E}">
        <p14:creationId xmlns:p14="http://schemas.microsoft.com/office/powerpoint/2010/main" val="234976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500"/>
                                  </p:stCondLst>
                                  <p:childTnLst>
                                    <p:set>
                                      <p:cBhvr>
                                        <p:cTn id="6" dur="1" fill="hold">
                                          <p:stCondLst>
                                            <p:cond delay="0"/>
                                          </p:stCondLst>
                                        </p:cTn>
                                        <p:tgtEl>
                                          <p:spTgt spid="12290"/>
                                        </p:tgtEl>
                                        <p:attrNameLst>
                                          <p:attrName>style.visibility</p:attrName>
                                        </p:attrNameLst>
                                      </p:cBhvr>
                                      <p:to>
                                        <p:strVal val="visible"/>
                                      </p:to>
                                    </p:set>
                                    <p:animEffect transition="in" filter="strips(downLeft)">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Заголовок 1"/>
          <p:cNvSpPr>
            <a:spLocks noGrp="1"/>
          </p:cNvSpPr>
          <p:nvPr>
            <p:ph idx="1"/>
          </p:nvPr>
        </p:nvSpPr>
        <p:spPr/>
        <p:txBody>
          <a:bodyPr>
            <a:normAutofit/>
          </a:bodyPr>
          <a:lstStyle/>
          <a:p>
            <a:pPr algn="r">
              <a:buNone/>
            </a:pPr>
            <a:r>
              <a:rPr lang="ru-RU" sz="2800" dirty="0" smtClean="0"/>
              <a:t>                                                  </a:t>
            </a:r>
            <a:r>
              <a:rPr lang="en-US" sz="2800" dirty="0" smtClean="0"/>
              <a:t>   </a:t>
            </a:r>
            <a:r>
              <a:rPr lang="ru-RU" sz="2800" dirty="0" smtClean="0">
                <a:solidFill>
                  <a:srgbClr val="002060"/>
                </a:solidFill>
              </a:rPr>
              <a:t>«Ум ребенка находится   </a:t>
            </a:r>
            <a:br>
              <a:rPr lang="ru-RU" sz="2800" dirty="0" smtClean="0">
                <a:solidFill>
                  <a:srgbClr val="002060"/>
                </a:solidFill>
              </a:rPr>
            </a:br>
            <a:r>
              <a:rPr lang="ru-RU" sz="2800" dirty="0" smtClean="0">
                <a:solidFill>
                  <a:srgbClr val="002060"/>
                </a:solidFill>
              </a:rPr>
              <a:t>                                                         на кончиках его </a:t>
            </a:r>
            <a:br>
              <a:rPr lang="ru-RU" sz="2800" dirty="0" smtClean="0">
                <a:solidFill>
                  <a:srgbClr val="002060"/>
                </a:solidFill>
              </a:rPr>
            </a:br>
            <a:r>
              <a:rPr lang="ru-RU" sz="2800" dirty="0" smtClean="0">
                <a:solidFill>
                  <a:srgbClr val="002060"/>
                </a:solidFill>
              </a:rPr>
              <a:t>                                                                          пальцев»</a:t>
            </a:r>
            <a:br>
              <a:rPr lang="ru-RU" sz="2800" dirty="0" smtClean="0">
                <a:solidFill>
                  <a:srgbClr val="002060"/>
                </a:solidFill>
              </a:rPr>
            </a:br>
            <a:r>
              <a:rPr lang="ru-RU" sz="2800" dirty="0" smtClean="0">
                <a:solidFill>
                  <a:srgbClr val="002060"/>
                </a:solidFill>
              </a:rPr>
              <a:t>                                                           В. Сухомлинский</a:t>
            </a:r>
            <a:br>
              <a:rPr lang="ru-RU" sz="2800" dirty="0" smtClean="0">
                <a:solidFill>
                  <a:srgbClr val="002060"/>
                </a:solidFill>
              </a:rPr>
            </a:br>
            <a:r>
              <a:rPr lang="ru-RU" sz="2800" dirty="0" smtClean="0">
                <a:solidFill>
                  <a:srgbClr val="002060"/>
                </a:solidFill>
              </a:rPr>
              <a:t/>
            </a:r>
            <a:br>
              <a:rPr lang="ru-RU" sz="2800" dirty="0" smtClean="0">
                <a:solidFill>
                  <a:srgbClr val="002060"/>
                </a:solidFill>
              </a:rPr>
            </a:br>
            <a:r>
              <a:rPr lang="en-US" sz="2800" dirty="0" smtClean="0">
                <a:solidFill>
                  <a:srgbClr val="002060"/>
                </a:solidFill>
              </a:rPr>
              <a:t/>
            </a:r>
            <a:br>
              <a:rPr lang="en-US" sz="2800" dirty="0" smtClean="0">
                <a:solidFill>
                  <a:srgbClr val="002060"/>
                </a:solidFill>
              </a:rPr>
            </a:br>
            <a:r>
              <a:rPr lang="ru-RU" sz="2800" dirty="0" smtClean="0"/>
              <a:t>«</a:t>
            </a:r>
            <a:r>
              <a:rPr lang="ru-RU" sz="2600" dirty="0" smtClean="0"/>
              <a:t>Пальчиковые игры» - это инсценировка </a:t>
            </a:r>
            <a:br>
              <a:rPr lang="ru-RU" sz="2600" dirty="0" smtClean="0"/>
            </a:br>
            <a:r>
              <a:rPr lang="ru-RU" sz="2600" dirty="0" smtClean="0"/>
              <a:t>каких-либо рифмованных историй, </a:t>
            </a:r>
            <a:br>
              <a:rPr lang="ru-RU" sz="2600" dirty="0" smtClean="0"/>
            </a:br>
            <a:r>
              <a:rPr lang="ru-RU" sz="2600" dirty="0" smtClean="0"/>
              <a:t>сказок при помощи пальцев.</a:t>
            </a:r>
            <a:br>
              <a:rPr lang="ru-RU" sz="2600" dirty="0" smtClean="0"/>
            </a:br>
            <a:r>
              <a:rPr lang="ru-RU" sz="2600" dirty="0" smtClean="0"/>
              <a:t>  </a:t>
            </a:r>
          </a:p>
        </p:txBody>
      </p:sp>
      <p:pic>
        <p:nvPicPr>
          <p:cNvPr id="4" name="Рисунок 3" descr="игры.jpg"/>
          <p:cNvPicPr>
            <a:picLocks noChangeAspect="1"/>
          </p:cNvPicPr>
          <p:nvPr/>
        </p:nvPicPr>
        <p:blipFill>
          <a:blip r:embed="rId3" cstate="print"/>
          <a:srcRect/>
          <a:stretch>
            <a:fillRect/>
          </a:stretch>
        </p:blipFill>
        <p:spPr bwMode="auto">
          <a:xfrm>
            <a:off x="539552" y="1052736"/>
            <a:ext cx="3651250" cy="2592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4976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Содержимое 8"/>
          <p:cNvSpPr>
            <a:spLocks noGrp="1"/>
          </p:cNvSpPr>
          <p:nvPr>
            <p:ph idx="1"/>
          </p:nvPr>
        </p:nvSpPr>
        <p:spPr>
          <a:xfrm>
            <a:off x="539552" y="260649"/>
            <a:ext cx="8229600" cy="2808312"/>
          </a:xfrm>
        </p:spPr>
        <p:txBody>
          <a:bodyPr>
            <a:normAutofit/>
          </a:bodyPr>
          <a:lstStyle/>
          <a:p>
            <a:pPr algn="ctr">
              <a:buNone/>
            </a:pPr>
            <a:r>
              <a:rPr lang="ru-RU" dirty="0" smtClean="0">
                <a:ea typeface="Calibri"/>
                <a:cs typeface="Times New Roman"/>
              </a:rPr>
              <a:t>Рисование  - одно из самых любимых занятий всех детей. Чем чаще ребенок держит в руках кисточку, карандаш или фломастер, тем легче ему будет  в школе выводить первые буквы и слова. </a:t>
            </a:r>
          </a:p>
          <a:p>
            <a:pPr algn="ctr">
              <a:buNone/>
            </a:pPr>
            <a:endParaRPr lang="ru-RU" dirty="0"/>
          </a:p>
        </p:txBody>
      </p:sp>
      <p:pic>
        <p:nvPicPr>
          <p:cNvPr id="15363" name="Picture 3" descr="C:\Users\Алексей\Desktop\картинки\unnamed (16).jpg"/>
          <p:cNvPicPr>
            <a:picLocks noChangeAspect="1" noChangeArrowheads="1"/>
          </p:cNvPicPr>
          <p:nvPr/>
        </p:nvPicPr>
        <p:blipFill>
          <a:blip r:embed="rId3" cstate="print"/>
          <a:srcRect/>
          <a:stretch>
            <a:fillRect/>
          </a:stretch>
        </p:blipFill>
        <p:spPr bwMode="auto">
          <a:xfrm>
            <a:off x="3707904" y="3140968"/>
            <a:ext cx="2181225" cy="2857500"/>
          </a:xfrm>
          <a:prstGeom prst="rect">
            <a:avLst/>
          </a:prstGeom>
          <a:ln>
            <a:noFill/>
          </a:ln>
          <a:effectLst>
            <a:softEdge rad="112500"/>
          </a:effectLst>
        </p:spPr>
      </p:pic>
      <p:pic>
        <p:nvPicPr>
          <p:cNvPr id="15362" name="Picture 2" descr="C:\Users\Алексей\Desktop\картинки\unnamed (17).jpg"/>
          <p:cNvPicPr>
            <a:picLocks noChangeAspect="1" noChangeArrowheads="1"/>
          </p:cNvPicPr>
          <p:nvPr/>
        </p:nvPicPr>
        <p:blipFill>
          <a:blip r:embed="rId4" cstate="print"/>
          <a:srcRect/>
          <a:stretch>
            <a:fillRect/>
          </a:stretch>
        </p:blipFill>
        <p:spPr bwMode="auto">
          <a:xfrm rot="20556372">
            <a:off x="333944" y="3731917"/>
            <a:ext cx="3355454" cy="2741133"/>
          </a:xfrm>
          <a:prstGeom prst="rect">
            <a:avLst/>
          </a:prstGeom>
          <a:ln>
            <a:noFill/>
          </a:ln>
          <a:effectLst>
            <a:softEdge rad="112500"/>
          </a:effectLst>
        </p:spPr>
      </p:pic>
      <p:pic>
        <p:nvPicPr>
          <p:cNvPr id="15364" name="Picture 4" descr="C:\Users\Алексей\Desktop\картинки\unnamed (13).jpg"/>
          <p:cNvPicPr>
            <a:picLocks noChangeAspect="1" noChangeArrowheads="1"/>
          </p:cNvPicPr>
          <p:nvPr/>
        </p:nvPicPr>
        <p:blipFill>
          <a:blip r:embed="rId5" cstate="print"/>
          <a:srcRect/>
          <a:stretch>
            <a:fillRect/>
          </a:stretch>
        </p:blipFill>
        <p:spPr bwMode="auto">
          <a:xfrm rot="867436">
            <a:off x="6056046" y="3649177"/>
            <a:ext cx="3017415" cy="2718935"/>
          </a:xfrm>
          <a:prstGeom prst="rect">
            <a:avLst/>
          </a:prstGeom>
          <a:ln>
            <a:noFill/>
          </a:ln>
          <a:effectLst>
            <a:softEdge rad="112500"/>
          </a:effectLst>
        </p:spPr>
      </p:pic>
    </p:spTree>
    <p:extLst>
      <p:ext uri="{BB962C8B-B14F-4D97-AF65-F5344CB8AC3E}">
        <p14:creationId xmlns:p14="http://schemas.microsoft.com/office/powerpoint/2010/main" val="234976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
                                  </p:stCondLst>
                                  <p:childTnLst>
                                    <p:set>
                                      <p:cBhvr>
                                        <p:cTn id="6" dur="1" fill="hold">
                                          <p:stCondLst>
                                            <p:cond delay="0"/>
                                          </p:stCondLst>
                                        </p:cTn>
                                        <p:tgtEl>
                                          <p:spTgt spid="15363"/>
                                        </p:tgtEl>
                                        <p:attrNameLst>
                                          <p:attrName>style.visibility</p:attrName>
                                        </p:attrNameLst>
                                      </p:cBhvr>
                                      <p:to>
                                        <p:strVal val="visible"/>
                                      </p:to>
                                    </p:set>
                                    <p:animEffect transition="in" filter="dissolve">
                                      <p:cBhvr>
                                        <p:cTn id="7" dur="500"/>
                                        <p:tgtEl>
                                          <p:spTgt spid="15363"/>
                                        </p:tgtEl>
                                      </p:cBhvr>
                                    </p:animEffect>
                                  </p:childTnLst>
                                </p:cTn>
                              </p:par>
                            </p:childTnLst>
                          </p:cTn>
                        </p:par>
                        <p:par>
                          <p:cTn id="8" fill="hold">
                            <p:stCondLst>
                              <p:cond delay="1000"/>
                            </p:stCondLst>
                            <p:childTnLst>
                              <p:par>
                                <p:cTn id="9" presetID="9" presetClass="entr" presetSubtype="0" fill="hold" nodeType="afterEffect">
                                  <p:stCondLst>
                                    <p:cond delay="500"/>
                                  </p:stCondLst>
                                  <p:childTnLst>
                                    <p:set>
                                      <p:cBhvr>
                                        <p:cTn id="10" dur="1" fill="hold">
                                          <p:stCondLst>
                                            <p:cond delay="0"/>
                                          </p:stCondLst>
                                        </p:cTn>
                                        <p:tgtEl>
                                          <p:spTgt spid="15362"/>
                                        </p:tgtEl>
                                        <p:attrNameLst>
                                          <p:attrName>style.visibility</p:attrName>
                                        </p:attrNameLst>
                                      </p:cBhvr>
                                      <p:to>
                                        <p:strVal val="visible"/>
                                      </p:to>
                                    </p:set>
                                    <p:animEffect transition="in" filter="dissolve">
                                      <p:cBhvr>
                                        <p:cTn id="11" dur="500"/>
                                        <p:tgtEl>
                                          <p:spTgt spid="15362"/>
                                        </p:tgtEl>
                                      </p:cBhvr>
                                    </p:animEffect>
                                  </p:childTnLst>
                                </p:cTn>
                              </p:par>
                              <p:par>
                                <p:cTn id="12" presetID="9" presetClass="entr" presetSubtype="0" fill="hold" nodeType="withEffect">
                                  <p:stCondLst>
                                    <p:cond delay="0"/>
                                  </p:stCondLst>
                                  <p:childTnLst>
                                    <p:set>
                                      <p:cBhvr>
                                        <p:cTn id="13" dur="1" fill="hold">
                                          <p:stCondLst>
                                            <p:cond delay="0"/>
                                          </p:stCondLst>
                                        </p:cTn>
                                        <p:tgtEl>
                                          <p:spTgt spid="15364"/>
                                        </p:tgtEl>
                                        <p:attrNameLst>
                                          <p:attrName>style.visibility</p:attrName>
                                        </p:attrNameLst>
                                      </p:cBhvr>
                                      <p:to>
                                        <p:strVal val="visible"/>
                                      </p:to>
                                    </p:set>
                                    <p:animEffect transition="in" filter="dissolve">
                                      <p:cBhvr>
                                        <p:cTn id="14"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Содержимое 8"/>
          <p:cNvSpPr>
            <a:spLocks noGrp="1"/>
          </p:cNvSpPr>
          <p:nvPr>
            <p:ph idx="1"/>
          </p:nvPr>
        </p:nvSpPr>
        <p:spPr>
          <a:xfrm>
            <a:off x="0" y="0"/>
            <a:ext cx="9144000" cy="3933056"/>
          </a:xfrm>
        </p:spPr>
        <p:txBody>
          <a:bodyPr>
            <a:normAutofit fontScale="92500" lnSpcReduction="20000"/>
          </a:bodyPr>
          <a:lstStyle/>
          <a:p>
            <a:pPr algn="ctr">
              <a:buNone/>
            </a:pPr>
            <a:r>
              <a:rPr lang="ru-RU" dirty="0" smtClean="0">
                <a:ea typeface="Calibri"/>
                <a:cs typeface="Times New Roman"/>
              </a:rPr>
              <a:t>Можно предложить детям разнообразные задания: это использование книжек –</a:t>
            </a:r>
            <a:r>
              <a:rPr lang="ru-RU" dirty="0" err="1" smtClean="0">
                <a:ea typeface="Calibri"/>
                <a:cs typeface="Times New Roman"/>
              </a:rPr>
              <a:t>разукрашек</a:t>
            </a:r>
            <a:r>
              <a:rPr lang="ru-RU" dirty="0" smtClean="0">
                <a:ea typeface="Calibri"/>
                <a:cs typeface="Times New Roman"/>
              </a:rPr>
              <a:t>, рисование  пальцами на стене в ванной, используя обычные краски, </a:t>
            </a:r>
            <a:r>
              <a:rPr lang="ru-RU" dirty="0" err="1" smtClean="0">
                <a:ea typeface="Calibri"/>
                <a:cs typeface="Times New Roman"/>
              </a:rPr>
              <a:t>дорисовывание</a:t>
            </a:r>
            <a:r>
              <a:rPr lang="ru-RU" dirty="0" smtClean="0">
                <a:ea typeface="Calibri"/>
                <a:cs typeface="Times New Roman"/>
              </a:rPr>
              <a:t>, штриховки, игры – обводки. Обводить можно все, что попадется под руку: дно стакана, перевернутое блюдце, собственную ладонь, ложку и т.д. Особенно подходят для этой цели формочки для приготовления печений или кексов. Существует множество фабричных игр – обводок.</a:t>
            </a:r>
          </a:p>
          <a:p>
            <a:endParaRPr lang="ru-RU" dirty="0"/>
          </a:p>
        </p:txBody>
      </p:sp>
      <p:pic>
        <p:nvPicPr>
          <p:cNvPr id="16386" name="Picture 2" descr="C:\Users\Алексей\Desktop\картинки\unnamed (5).jpg"/>
          <p:cNvPicPr>
            <a:picLocks noChangeAspect="1" noChangeArrowheads="1"/>
          </p:cNvPicPr>
          <p:nvPr/>
        </p:nvPicPr>
        <p:blipFill>
          <a:blip r:embed="rId3" cstate="print"/>
          <a:srcRect/>
          <a:stretch>
            <a:fillRect/>
          </a:stretch>
        </p:blipFill>
        <p:spPr bwMode="auto">
          <a:xfrm>
            <a:off x="2339752" y="3803800"/>
            <a:ext cx="4873724" cy="3054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C:\Users\Алексей\Desktop\презент\23979860.png">
            <a:hlinkClick r:id="rId4" action="ppaction://hlinksldjump"/>
          </p:cNvPr>
          <p:cNvPicPr>
            <a:picLocks noChangeAspect="1" noChangeArrowheads="1"/>
          </p:cNvPicPr>
          <p:nvPr/>
        </p:nvPicPr>
        <p:blipFill>
          <a:blip r:embed="rId5" cstate="print"/>
          <a:srcRect/>
          <a:stretch>
            <a:fillRect/>
          </a:stretch>
        </p:blipFill>
        <p:spPr bwMode="auto">
          <a:xfrm>
            <a:off x="8034332" y="5877941"/>
            <a:ext cx="1109668" cy="980059"/>
          </a:xfrm>
          <a:prstGeom prst="rect">
            <a:avLst/>
          </a:prstGeom>
          <a:noFill/>
        </p:spPr>
      </p:pic>
    </p:spTree>
    <p:extLst>
      <p:ext uri="{BB962C8B-B14F-4D97-AF65-F5344CB8AC3E}">
        <p14:creationId xmlns:p14="http://schemas.microsoft.com/office/powerpoint/2010/main" val="234976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
                                  </p:stCondLst>
                                  <p:childTnLst>
                                    <p:set>
                                      <p:cBhvr>
                                        <p:cTn id="6" dur="1" fill="hold">
                                          <p:stCondLst>
                                            <p:cond delay="0"/>
                                          </p:stCondLst>
                                        </p:cTn>
                                        <p:tgtEl>
                                          <p:spTgt spid="16386"/>
                                        </p:tgtEl>
                                        <p:attrNameLst>
                                          <p:attrName>style.visibility</p:attrName>
                                        </p:attrNameLst>
                                      </p:cBhvr>
                                      <p:to>
                                        <p:strVal val="visible"/>
                                      </p:to>
                                    </p:set>
                                    <p:animEffect transition="in" filter="dissolve">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Содержимое 8"/>
          <p:cNvSpPr>
            <a:spLocks noGrp="1"/>
          </p:cNvSpPr>
          <p:nvPr>
            <p:ph idx="1"/>
          </p:nvPr>
        </p:nvSpPr>
        <p:spPr>
          <a:xfrm>
            <a:off x="395536" y="476672"/>
            <a:ext cx="8229600" cy="2764904"/>
          </a:xfrm>
        </p:spPr>
        <p:txBody>
          <a:bodyPr>
            <a:normAutofit/>
          </a:bodyPr>
          <a:lstStyle/>
          <a:p>
            <a:pPr algn="ctr">
              <a:lnSpc>
                <a:spcPct val="115000"/>
              </a:lnSpc>
              <a:spcAft>
                <a:spcPts val="1000"/>
              </a:spcAft>
            </a:pPr>
            <a:r>
              <a:rPr lang="ru-RU" dirty="0" smtClean="0">
                <a:ea typeface="Calibri"/>
                <a:cs typeface="Times New Roman"/>
              </a:rPr>
              <a:t>Для игр со </a:t>
            </a:r>
            <a:r>
              <a:rPr lang="ru-RU" dirty="0">
                <a:ea typeface="Calibri"/>
                <a:cs typeface="Times New Roman"/>
              </a:rPr>
              <a:t>ш</a:t>
            </a:r>
            <a:r>
              <a:rPr lang="ru-RU" dirty="0" smtClean="0">
                <a:ea typeface="Calibri"/>
                <a:cs typeface="Times New Roman"/>
              </a:rPr>
              <a:t>нуровкой можно использовать материал как фабричного производства, так и выполненного своими руками. </a:t>
            </a:r>
          </a:p>
          <a:p>
            <a:pPr algn="ctr">
              <a:lnSpc>
                <a:spcPct val="115000"/>
              </a:lnSpc>
              <a:spcAft>
                <a:spcPts val="1000"/>
              </a:spcAft>
              <a:buNone/>
            </a:pPr>
            <a:endParaRPr lang="ru-RU" dirty="0" smtClean="0">
              <a:ea typeface="Calibri"/>
              <a:cs typeface="Times New Roman"/>
            </a:endParaRPr>
          </a:p>
          <a:p>
            <a:pPr algn="ctr"/>
            <a:endParaRPr lang="ru-RU" dirty="0"/>
          </a:p>
        </p:txBody>
      </p:sp>
      <p:pic>
        <p:nvPicPr>
          <p:cNvPr id="13314" name="Picture 2" descr="C:\Users\Алексей\Desktop\картинки\unnamed (21).jpg"/>
          <p:cNvPicPr>
            <a:picLocks noChangeAspect="1" noChangeArrowheads="1"/>
          </p:cNvPicPr>
          <p:nvPr/>
        </p:nvPicPr>
        <p:blipFill>
          <a:blip r:embed="rId3" cstate="print"/>
          <a:srcRect/>
          <a:stretch>
            <a:fillRect/>
          </a:stretch>
        </p:blipFill>
        <p:spPr bwMode="auto">
          <a:xfrm rot="20977910">
            <a:off x="904827" y="2851420"/>
            <a:ext cx="2832987" cy="34981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315" name="Picture 3" descr="C:\Users\Алексей\Desktop\картинки\unnamed (22).jpg"/>
          <p:cNvPicPr>
            <a:picLocks noChangeAspect="1" noChangeArrowheads="1"/>
          </p:cNvPicPr>
          <p:nvPr/>
        </p:nvPicPr>
        <p:blipFill>
          <a:blip r:embed="rId4" cstate="print"/>
          <a:srcRect/>
          <a:stretch>
            <a:fillRect/>
          </a:stretch>
        </p:blipFill>
        <p:spPr bwMode="auto">
          <a:xfrm rot="789565">
            <a:off x="5436096" y="3006725"/>
            <a:ext cx="2739529" cy="34531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4976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2000"/>
                                        <p:tgtEl>
                                          <p:spTgt spid="13314"/>
                                        </p:tgtEl>
                                      </p:cBhvr>
                                    </p:animEffect>
                                    <p:anim calcmode="lin" valueType="num">
                                      <p:cBhvr>
                                        <p:cTn id="8" dur="2000" fill="hold"/>
                                        <p:tgtEl>
                                          <p:spTgt spid="13314"/>
                                        </p:tgtEl>
                                        <p:attrNameLst>
                                          <p:attrName>style.rotation</p:attrName>
                                        </p:attrNameLst>
                                      </p:cBhvr>
                                      <p:tavLst>
                                        <p:tav tm="0">
                                          <p:val>
                                            <p:fltVal val="720"/>
                                          </p:val>
                                        </p:tav>
                                        <p:tav tm="100000">
                                          <p:val>
                                            <p:fltVal val="0"/>
                                          </p:val>
                                        </p:tav>
                                      </p:tavLst>
                                    </p:anim>
                                    <p:anim calcmode="lin" valueType="num">
                                      <p:cBhvr>
                                        <p:cTn id="9" dur="2000" fill="hold"/>
                                        <p:tgtEl>
                                          <p:spTgt spid="13314"/>
                                        </p:tgtEl>
                                        <p:attrNameLst>
                                          <p:attrName>ppt_h</p:attrName>
                                        </p:attrNameLst>
                                      </p:cBhvr>
                                      <p:tavLst>
                                        <p:tav tm="0">
                                          <p:val>
                                            <p:fltVal val="0"/>
                                          </p:val>
                                        </p:tav>
                                        <p:tav tm="100000">
                                          <p:val>
                                            <p:strVal val="#ppt_h"/>
                                          </p:val>
                                        </p:tav>
                                      </p:tavLst>
                                    </p:anim>
                                    <p:anim calcmode="lin" valueType="num">
                                      <p:cBhvr>
                                        <p:cTn id="10" dur="2000" fill="hold"/>
                                        <p:tgtEl>
                                          <p:spTgt spid="13314"/>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13315"/>
                                        </p:tgtEl>
                                        <p:attrNameLst>
                                          <p:attrName>style.visibility</p:attrName>
                                        </p:attrNameLst>
                                      </p:cBhvr>
                                      <p:to>
                                        <p:strVal val="visible"/>
                                      </p:to>
                                    </p:set>
                                    <p:animEffect transition="in" filter="fade">
                                      <p:cBhvr>
                                        <p:cTn id="13" dur="2000"/>
                                        <p:tgtEl>
                                          <p:spTgt spid="13315"/>
                                        </p:tgtEl>
                                      </p:cBhvr>
                                    </p:animEffect>
                                    <p:anim calcmode="lin" valueType="num">
                                      <p:cBhvr>
                                        <p:cTn id="14" dur="2000" fill="hold"/>
                                        <p:tgtEl>
                                          <p:spTgt spid="13315"/>
                                        </p:tgtEl>
                                        <p:attrNameLst>
                                          <p:attrName>style.rotation</p:attrName>
                                        </p:attrNameLst>
                                      </p:cBhvr>
                                      <p:tavLst>
                                        <p:tav tm="0">
                                          <p:val>
                                            <p:fltVal val="720"/>
                                          </p:val>
                                        </p:tav>
                                        <p:tav tm="100000">
                                          <p:val>
                                            <p:fltVal val="0"/>
                                          </p:val>
                                        </p:tav>
                                      </p:tavLst>
                                    </p:anim>
                                    <p:anim calcmode="lin" valueType="num">
                                      <p:cBhvr>
                                        <p:cTn id="15" dur="2000" fill="hold"/>
                                        <p:tgtEl>
                                          <p:spTgt spid="13315"/>
                                        </p:tgtEl>
                                        <p:attrNameLst>
                                          <p:attrName>ppt_h</p:attrName>
                                        </p:attrNameLst>
                                      </p:cBhvr>
                                      <p:tavLst>
                                        <p:tav tm="0">
                                          <p:val>
                                            <p:fltVal val="0"/>
                                          </p:val>
                                        </p:tav>
                                        <p:tav tm="100000">
                                          <p:val>
                                            <p:strVal val="#ppt_h"/>
                                          </p:val>
                                        </p:tav>
                                      </p:tavLst>
                                    </p:anim>
                                    <p:anim calcmode="lin" valueType="num">
                                      <p:cBhvr>
                                        <p:cTn id="16" dur="2000" fill="hold"/>
                                        <p:tgtEl>
                                          <p:spTgt spid="1331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Содержимое 8"/>
          <p:cNvSpPr>
            <a:spLocks noGrp="1"/>
          </p:cNvSpPr>
          <p:nvPr>
            <p:ph idx="1"/>
          </p:nvPr>
        </p:nvSpPr>
        <p:spPr>
          <a:xfrm>
            <a:off x="467544" y="3429000"/>
            <a:ext cx="8229600" cy="3201219"/>
          </a:xfrm>
        </p:spPr>
        <p:txBody>
          <a:bodyPr>
            <a:normAutofit fontScale="85000" lnSpcReduction="20000"/>
          </a:bodyPr>
          <a:lstStyle/>
          <a:p>
            <a:pPr algn="ctr">
              <a:lnSpc>
                <a:spcPct val="115000"/>
              </a:lnSpc>
              <a:spcAft>
                <a:spcPts val="1000"/>
              </a:spcAft>
              <a:buNone/>
            </a:pPr>
            <a:r>
              <a:rPr lang="ru-RU" dirty="0" smtClean="0">
                <a:ea typeface="Calibri"/>
                <a:cs typeface="Times New Roman"/>
              </a:rPr>
              <a:t>Такие игры развивают пространственную ориентировку, внимание, формируют  навыки шнуровки, развивают творческие способности, способствуют развитию точности глазомера, последовательности действий. Вышивание шнурком является первой ступенькой к вышиванию иглой.</a:t>
            </a:r>
          </a:p>
          <a:p>
            <a:pPr algn="ctr">
              <a:lnSpc>
                <a:spcPct val="115000"/>
              </a:lnSpc>
              <a:spcAft>
                <a:spcPts val="1000"/>
              </a:spcAft>
              <a:buNone/>
            </a:pPr>
            <a:endParaRPr lang="ru-RU" dirty="0" smtClean="0">
              <a:ea typeface="Calibri"/>
              <a:cs typeface="Times New Roman"/>
            </a:endParaRPr>
          </a:p>
          <a:p>
            <a:pPr algn="ctr">
              <a:buNone/>
            </a:pPr>
            <a:endParaRPr lang="ru-RU" dirty="0"/>
          </a:p>
        </p:txBody>
      </p:sp>
      <p:pic>
        <p:nvPicPr>
          <p:cNvPr id="14338" name="Picture 2" descr="C:\Users\Алексей\Desktop\картинки\unnamed (18).jpg"/>
          <p:cNvPicPr>
            <a:picLocks noChangeAspect="1" noChangeArrowheads="1"/>
          </p:cNvPicPr>
          <p:nvPr/>
        </p:nvPicPr>
        <p:blipFill>
          <a:blip r:embed="rId3" cstate="print"/>
          <a:srcRect/>
          <a:stretch>
            <a:fillRect/>
          </a:stretch>
        </p:blipFill>
        <p:spPr bwMode="auto">
          <a:xfrm>
            <a:off x="2987824" y="332656"/>
            <a:ext cx="3120380" cy="31203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4976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circle(in)">
                                      <p:cBhvr>
                                        <p:cTn id="7"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332657"/>
            <a:ext cx="8229600" cy="3744416"/>
          </a:xfrm>
        </p:spPr>
        <p:txBody>
          <a:bodyPr>
            <a:normAutofit fontScale="77500" lnSpcReduction="20000"/>
          </a:bodyPr>
          <a:lstStyle/>
          <a:p>
            <a:pPr algn="ctr">
              <a:buFontTx/>
              <a:buNone/>
            </a:pPr>
            <a:r>
              <a:rPr lang="ru-RU" b="1" i="1" dirty="0" smtClean="0"/>
              <a:t>   </a:t>
            </a:r>
            <a:r>
              <a:rPr lang="ru-RU" sz="2800" b="1" i="1" dirty="0" smtClean="0"/>
              <a:t> </a:t>
            </a:r>
            <a:r>
              <a:rPr lang="ru-RU" sz="2400" b="1" i="1" dirty="0" smtClean="0"/>
              <a:t>Как играть в пальчиковые игры: </a:t>
            </a:r>
          </a:p>
          <a:p>
            <a:pPr algn="ctr">
              <a:buFontTx/>
              <a:buNone/>
            </a:pPr>
            <a:r>
              <a:rPr lang="ru-RU" sz="2400" dirty="0" smtClean="0"/>
              <a:t>Для начала  надо выучить текст наизусть и</a:t>
            </a:r>
          </a:p>
          <a:p>
            <a:pPr algn="ctr">
              <a:buFontTx/>
              <a:buNone/>
            </a:pPr>
            <a:r>
              <a:rPr lang="ru-RU" sz="2400" dirty="0" smtClean="0"/>
              <a:t>отрепетировать движения самостоятельно. Пальчиковые и </a:t>
            </a:r>
          </a:p>
          <a:p>
            <a:pPr algn="ctr">
              <a:buFontTx/>
              <a:buNone/>
            </a:pPr>
            <a:r>
              <a:rPr lang="ru-RU" sz="2400" dirty="0" smtClean="0"/>
              <a:t>жестовые игры необходимо показывать, четко проговаривая </a:t>
            </a:r>
          </a:p>
          <a:p>
            <a:pPr algn="ctr">
              <a:buFontTx/>
              <a:buNone/>
            </a:pPr>
            <a:r>
              <a:rPr lang="ru-RU" sz="2400" dirty="0" smtClean="0"/>
              <a:t>текст, с выражением, не торопясь, чтобы у ребенка было </a:t>
            </a:r>
          </a:p>
          <a:p>
            <a:pPr algn="ctr">
              <a:buFontTx/>
              <a:buNone/>
            </a:pPr>
            <a:r>
              <a:rPr lang="ru-RU" sz="2400" dirty="0" smtClean="0"/>
              <a:t>время на повторение показанного. Чем более выразительной </a:t>
            </a:r>
          </a:p>
          <a:p>
            <a:pPr algn="ctr">
              <a:buFontTx/>
              <a:buNone/>
            </a:pPr>
            <a:r>
              <a:rPr lang="ru-RU" sz="2400" dirty="0" smtClean="0"/>
              <a:t>будет мимика, тем лучше.  Говорить можно то тише, то </a:t>
            </a:r>
          </a:p>
          <a:p>
            <a:pPr algn="ctr">
              <a:buFontTx/>
              <a:buNone/>
            </a:pPr>
            <a:r>
              <a:rPr lang="ru-RU" sz="2400" dirty="0" smtClean="0"/>
              <a:t>громче, делая в соответствующих местах паузы. Игру нужно </a:t>
            </a:r>
          </a:p>
          <a:p>
            <a:pPr algn="ctr">
              <a:buFontTx/>
              <a:buNone/>
            </a:pPr>
            <a:r>
              <a:rPr lang="ru-RU" sz="2400" dirty="0" smtClean="0"/>
              <a:t>проводить весело с энтузиазмом. Если малыш на первых </a:t>
            </a:r>
          </a:p>
          <a:p>
            <a:pPr algn="ctr">
              <a:buFontTx/>
              <a:buNone/>
            </a:pPr>
            <a:r>
              <a:rPr lang="ru-RU" sz="2400" dirty="0" smtClean="0"/>
              <a:t>порах делает что-то неправильно, на этом не надо</a:t>
            </a:r>
          </a:p>
          <a:p>
            <a:pPr algn="ctr">
              <a:buFontTx/>
              <a:buNone/>
            </a:pPr>
            <a:r>
              <a:rPr lang="ru-RU" sz="2400" dirty="0" smtClean="0"/>
              <a:t>акцентировать внимание, и, наоборот, обязательно </a:t>
            </a:r>
          </a:p>
          <a:p>
            <a:pPr algn="ctr">
              <a:buFontTx/>
              <a:buNone/>
            </a:pPr>
            <a:r>
              <a:rPr lang="ru-RU" sz="2400" dirty="0" smtClean="0"/>
              <a:t>поощрять успехи, когда все получается. </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4365104"/>
            <a:ext cx="2840157" cy="200704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34976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idx="1"/>
          </p:nvPr>
        </p:nvSpPr>
        <p:spPr bwMode="auto">
          <a:xfrm>
            <a:off x="539552" y="1412776"/>
            <a:ext cx="8229600" cy="4967514"/>
          </a:xfrm>
          <a:prstGeom prst="rect">
            <a:avLst/>
          </a:prstGeom>
          <a:noFill/>
          <a:ln w="9525">
            <a:noFill/>
            <a:miter lim="800000"/>
            <a:headEnd/>
            <a:tailEnd/>
          </a:ln>
        </p:spPr>
        <p:txBody>
          <a:bodyPr anchor="ctr">
            <a:spAutoFit/>
          </a:bodyPr>
          <a:lstStyle/>
          <a:p>
            <a:pPr algn="ctr" eaLnBrk="0" hangingPunct="0">
              <a:buNone/>
            </a:pPr>
            <a:r>
              <a:rPr lang="ru-RU" sz="2400" dirty="0">
                <a:latin typeface="Calibri" pitchFamily="34" charset="0"/>
                <a:ea typeface="Calibri" pitchFamily="34" charset="0"/>
                <a:cs typeface="Times New Roman" pitchFamily="18" charset="0"/>
              </a:rPr>
              <a:t>Каждую игру можно повторять 2-3 раза. Хотя если интерес ребенка не ослабевает, можно и больше. В одну игру можно играть около двух недель, постепенно заменяя их новыми. Игра разучивается с ребенком постепенно. Сначала взрослый просто ее показывает. Затем  взрослый и ребенок показывают движения одновременно, а текст проговаривается взрослым. Когда ребенок хорошо заучил последовательность движений, он уже может показывать их самостоятельно, текст проговаривается взрослым. И, наконец, ребенок и показывает движения,  и проговаривает текст сам, при необходимости взрослый помогает.</a:t>
            </a:r>
            <a:endParaRPr lang="ru-RU" sz="2400" dirty="0">
              <a:ea typeface="Calibri" pitchFamily="34" charset="0"/>
              <a:cs typeface="Times New Roman" pitchFamily="18" charset="0"/>
            </a:endParaRPr>
          </a:p>
          <a:p>
            <a:pPr algn="ctr" eaLnBrk="0" hangingPunct="0">
              <a:buNone/>
            </a:pPr>
            <a:endParaRPr lang="ru-RU" sz="2400" dirty="0">
              <a:ea typeface="Calibri" pitchFamily="34" charset="0"/>
              <a:cs typeface="Times New Roman" pitchFamily="18" charset="0"/>
            </a:endParaRPr>
          </a:p>
        </p:txBody>
      </p:sp>
    </p:spTree>
    <p:extLst>
      <p:ext uri="{BB962C8B-B14F-4D97-AF65-F5344CB8AC3E}">
        <p14:creationId xmlns:p14="http://schemas.microsoft.com/office/powerpoint/2010/main" val="23497611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Содержимое 8"/>
          <p:cNvSpPr>
            <a:spLocks noGrp="1"/>
          </p:cNvSpPr>
          <p:nvPr>
            <p:ph idx="1"/>
          </p:nvPr>
        </p:nvSpPr>
        <p:spPr>
          <a:xfrm>
            <a:off x="611560" y="260648"/>
            <a:ext cx="8229600" cy="4525963"/>
          </a:xfrm>
        </p:spPr>
        <p:txBody>
          <a:bodyPr>
            <a:normAutofit fontScale="62500" lnSpcReduction="20000"/>
          </a:bodyPr>
          <a:lstStyle/>
          <a:p>
            <a:pPr algn="ctr">
              <a:lnSpc>
                <a:spcPct val="115000"/>
              </a:lnSpc>
              <a:buNone/>
            </a:pPr>
            <a:r>
              <a:rPr lang="ru-RU" b="1" dirty="0" smtClean="0">
                <a:latin typeface="Times New Roman" pitchFamily="18" charset="0"/>
                <a:ea typeface="Calibri"/>
                <a:cs typeface="Times New Roman" pitchFamily="18" charset="0"/>
              </a:rPr>
              <a:t>Рекомендации для заботливых родителей:</a:t>
            </a:r>
            <a:endParaRPr lang="ru-RU" dirty="0" smtClean="0">
              <a:latin typeface="Times New Roman" pitchFamily="18" charset="0"/>
              <a:ea typeface="Calibri"/>
              <a:cs typeface="Times New Roman" pitchFamily="18" charset="0"/>
            </a:endParaRPr>
          </a:p>
          <a:p>
            <a:pPr algn="ctr">
              <a:lnSpc>
                <a:spcPct val="115000"/>
              </a:lnSpc>
              <a:buNone/>
            </a:pPr>
            <a:r>
              <a:rPr lang="ru-RU" b="1" dirty="0" smtClean="0">
                <a:latin typeface="Times New Roman" pitchFamily="18" charset="0"/>
                <a:ea typeface="Calibri"/>
                <a:cs typeface="Times New Roman" pitchFamily="18" charset="0"/>
              </a:rPr>
              <a:t>Как провести с детьми пальчиковую гимнастику (упражнения).</a:t>
            </a:r>
            <a:endParaRPr lang="ru-RU" dirty="0" smtClean="0">
              <a:latin typeface="Times New Roman" pitchFamily="18" charset="0"/>
              <a:ea typeface="Calibri"/>
              <a:cs typeface="Times New Roman" pitchFamily="18" charset="0"/>
            </a:endParaRPr>
          </a:p>
          <a:p>
            <a:pPr algn="ctr">
              <a:lnSpc>
                <a:spcPct val="115000"/>
              </a:lnSpc>
              <a:spcAft>
                <a:spcPts val="1000"/>
              </a:spcAft>
              <a:buNone/>
            </a:pPr>
            <a:r>
              <a:rPr lang="ru-RU" dirty="0" smtClean="0">
                <a:latin typeface="Times New Roman" pitchFamily="18" charset="0"/>
                <a:ea typeface="Calibri"/>
                <a:cs typeface="Times New Roman" pitchFamily="18" charset="0"/>
              </a:rPr>
              <a:t> </a:t>
            </a:r>
          </a:p>
          <a:p>
            <a:pPr indent="449580" algn="just">
              <a:lnSpc>
                <a:spcPct val="115000"/>
              </a:lnSpc>
              <a:spcAft>
                <a:spcPts val="1000"/>
              </a:spcAft>
              <a:buNone/>
            </a:pPr>
            <a:r>
              <a:rPr lang="ru-RU" dirty="0" smtClean="0">
                <a:latin typeface="Times New Roman" pitchFamily="18" charset="0"/>
                <a:ea typeface="Calibri"/>
                <a:cs typeface="Times New Roman" pitchFamily="18" charset="0"/>
              </a:rPr>
              <a:t>Дорогие родители, помните – вы являетесь основным ресурсом обучения вашего ребёнка!</a:t>
            </a:r>
          </a:p>
          <a:p>
            <a:pPr indent="449580" algn="just">
              <a:lnSpc>
                <a:spcPct val="115000"/>
              </a:lnSpc>
              <a:spcAft>
                <a:spcPts val="1000"/>
              </a:spcAft>
              <a:buNone/>
            </a:pPr>
            <a:r>
              <a:rPr lang="ru-RU" dirty="0" smtClean="0">
                <a:latin typeface="Times New Roman" pitchFamily="18" charset="0"/>
                <a:ea typeface="Calibri"/>
                <a:cs typeface="Times New Roman" pitchFamily="18" charset="0"/>
              </a:rPr>
              <a:t>Как известно, тренировка пальцев рук является мощным средством повышения работоспособности коры головного мозга. О тесной связи функции руки и речи говорят многие наблюдения невропатологов и дефектологов. Есть все основания рассматривать кисть руки как орган речи – такой же, как артикуляционный аппарат.</a:t>
            </a:r>
          </a:p>
          <a:p>
            <a:pPr>
              <a:buNone/>
            </a:pPr>
            <a:endParaRPr lang="ru-RU" dirty="0">
              <a:latin typeface="Times New Roman" pitchFamily="18" charset="0"/>
              <a:cs typeface="Times New Roman" pitchFamily="18" charset="0"/>
            </a:endParaRPr>
          </a:p>
        </p:txBody>
      </p:sp>
      <p:pic>
        <p:nvPicPr>
          <p:cNvPr id="3" name="Picture 2" descr="\\172.16.83.19\f\Мои документы\Мои рисунки\132375a0b9b2.png"/>
          <p:cNvPicPr>
            <a:picLocks noChangeAspect="1" noChangeArrowheads="1"/>
          </p:cNvPicPr>
          <p:nvPr/>
        </p:nvPicPr>
        <p:blipFill>
          <a:blip r:embed="rId3" cstate="print"/>
          <a:srcRect/>
          <a:stretch>
            <a:fillRect/>
          </a:stretch>
        </p:blipFill>
        <p:spPr bwMode="auto">
          <a:xfrm>
            <a:off x="251520" y="4710113"/>
            <a:ext cx="2476500" cy="2147887"/>
          </a:xfrm>
          <a:prstGeom prst="rect">
            <a:avLst/>
          </a:prstGeom>
          <a:noFill/>
          <a:ln w="9525">
            <a:noFill/>
            <a:miter lim="800000"/>
            <a:headEnd/>
            <a:tailEnd/>
          </a:ln>
        </p:spPr>
      </p:pic>
      <p:pic>
        <p:nvPicPr>
          <p:cNvPr id="4" name="Picture 4" descr="C:\Documents and Settings\1\Мои документы\Мои рисунки\5da9319d0e62.jpg"/>
          <p:cNvPicPr>
            <a:picLocks noChangeAspect="1" noChangeArrowheads="1"/>
          </p:cNvPicPr>
          <p:nvPr/>
        </p:nvPicPr>
        <p:blipFill>
          <a:blip r:embed="rId4" cstate="print">
            <a:clrChange>
              <a:clrFrom>
                <a:srgbClr val="F7F7F7"/>
              </a:clrFrom>
              <a:clrTo>
                <a:srgbClr val="F7F7F7">
                  <a:alpha val="0"/>
                </a:srgbClr>
              </a:clrTo>
            </a:clrChange>
          </a:blip>
          <a:srcRect/>
          <a:stretch>
            <a:fillRect/>
          </a:stretch>
        </p:blipFill>
        <p:spPr bwMode="auto">
          <a:xfrm>
            <a:off x="6911975" y="4364037"/>
            <a:ext cx="2232025" cy="2493963"/>
          </a:xfrm>
          <a:prstGeom prst="rect">
            <a:avLst/>
          </a:prstGeom>
          <a:noFill/>
          <a:ln w="9525">
            <a:noFill/>
            <a:miter lim="800000"/>
            <a:headEnd/>
            <a:tailEnd/>
          </a:ln>
        </p:spPr>
      </p:pic>
      <p:pic>
        <p:nvPicPr>
          <p:cNvPr id="5" name="Picture 2" descr="\\172.16.83.19\f\Мои документы\Мои рисунки\1193854118_dr150.jpg"/>
          <p:cNvPicPr>
            <a:picLocks noChangeAspect="1" noChangeArrowheads="1"/>
          </p:cNvPicPr>
          <p:nvPr/>
        </p:nvPicPr>
        <p:blipFill>
          <a:blip r:embed="rId5" cstate="print"/>
          <a:srcRect/>
          <a:stretch>
            <a:fillRect/>
          </a:stretch>
        </p:blipFill>
        <p:spPr bwMode="auto">
          <a:xfrm>
            <a:off x="2627784" y="4337720"/>
            <a:ext cx="4464496" cy="2520280"/>
          </a:xfrm>
          <a:prstGeom prst="ellipse">
            <a:avLst/>
          </a:prstGeom>
          <a:ln>
            <a:noFill/>
          </a:ln>
          <a:effectLst>
            <a:softEdge rad="112500"/>
          </a:effectLst>
        </p:spPr>
      </p:pic>
    </p:spTree>
    <p:extLst>
      <p:ext uri="{BB962C8B-B14F-4D97-AF65-F5344CB8AC3E}">
        <p14:creationId xmlns:p14="http://schemas.microsoft.com/office/powerpoint/2010/main" val="234976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332656"/>
            <a:ext cx="8229600" cy="1180728"/>
          </a:xfrm>
        </p:spPr>
        <p:txBody>
          <a:bodyPr/>
          <a:lstStyle/>
          <a:p>
            <a:pPr algn="ctr">
              <a:buNone/>
            </a:pPr>
            <a:r>
              <a:rPr lang="ru-RU" dirty="0" smtClean="0"/>
              <a:t>Примеры некоторых пальчиковых игр</a:t>
            </a:r>
            <a:endParaRPr lang="ru-RU" dirty="0"/>
          </a:p>
        </p:txBody>
      </p:sp>
      <p:sp>
        <p:nvSpPr>
          <p:cNvPr id="4" name="Rectangle 6"/>
          <p:cNvSpPr txBox="1">
            <a:spLocks noChangeArrowheads="1"/>
          </p:cNvSpPr>
          <p:nvPr/>
        </p:nvSpPr>
        <p:spPr>
          <a:xfrm>
            <a:off x="4029948" y="1266603"/>
            <a:ext cx="5114052" cy="5591397"/>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ru-RU" sz="2000" b="1" i="0" u="none" strike="noStrike" kern="1200" cap="none" spc="0" normalizeH="0" baseline="0" noProof="0" dirty="0" smtClean="0">
                <a:ln>
                  <a:noFill/>
                </a:ln>
                <a:solidFill>
                  <a:schemeClr val="tx1"/>
                </a:solidFill>
                <a:effectLst/>
                <a:uLnTx/>
                <a:uFillTx/>
                <a:latin typeface="+mn-lt"/>
                <a:ea typeface="+mn-ea"/>
                <a:cs typeface="+mn-cs"/>
              </a:rPr>
              <a:t>Ёжик</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ru-RU" sz="2000" b="0" i="1" u="none" strike="noStrike" kern="1200" cap="none" spc="0" normalizeH="0" baseline="0" noProof="0" dirty="0" smtClean="0">
                <a:ln>
                  <a:noFill/>
                </a:ln>
                <a:solidFill>
                  <a:schemeClr val="tx1"/>
                </a:solidFill>
                <a:effectLst/>
                <a:uLnTx/>
                <a:uFillTx/>
                <a:latin typeface="+mn-lt"/>
                <a:ea typeface="+mn-ea"/>
                <a:cs typeface="+mn-cs"/>
              </a:rPr>
              <a:t>По тропинке, по дорожке</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ru-RU" sz="2000" b="0" i="0" u="none" strike="noStrike" kern="1200" cap="none" spc="0" normalizeH="0" baseline="0" noProof="0" dirty="0" smtClean="0">
                <a:ln>
                  <a:noFill/>
                </a:ln>
                <a:solidFill>
                  <a:schemeClr val="tx1"/>
                </a:solidFill>
                <a:effectLst/>
                <a:uLnTx/>
                <a:uFillTx/>
                <a:latin typeface="+mn-lt"/>
                <a:ea typeface="+mn-ea"/>
                <a:cs typeface="+mn-cs"/>
              </a:rPr>
              <a:t>      «Рисуем» соединёнными ладонями обеих рук на столе тропинку. Разъединяем ладони - рисуем дорожку.</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ru-RU" sz="2000" b="0" i="1" u="none" strike="noStrike" kern="1200" cap="none" spc="0" normalizeH="0" baseline="0" noProof="0" dirty="0" smtClean="0">
                <a:ln>
                  <a:noFill/>
                </a:ln>
                <a:solidFill>
                  <a:schemeClr val="tx1"/>
                </a:solidFill>
                <a:effectLst/>
                <a:uLnTx/>
                <a:uFillTx/>
                <a:latin typeface="+mn-lt"/>
                <a:ea typeface="+mn-ea"/>
                <a:cs typeface="+mn-cs"/>
              </a:rPr>
              <a:t>Топают к нам чьи-то ножки.</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ru-RU" sz="2000" b="0" i="0" u="none" strike="noStrike" kern="1200" cap="none" spc="0" normalizeH="0" baseline="0" noProof="0" dirty="0" smtClean="0">
                <a:ln>
                  <a:noFill/>
                </a:ln>
                <a:solidFill>
                  <a:schemeClr val="tx1"/>
                </a:solidFill>
                <a:effectLst/>
                <a:uLnTx/>
                <a:uFillTx/>
                <a:latin typeface="+mn-lt"/>
                <a:ea typeface="+mn-ea"/>
                <a:cs typeface="+mn-cs"/>
              </a:rPr>
              <a:t>      «Пошлёпать» ладошками по столу.</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ru-RU" sz="2000" b="0" i="1" u="none" strike="noStrike" kern="1200" cap="none" spc="0" normalizeH="0" baseline="0" noProof="0" dirty="0" smtClean="0">
                <a:ln>
                  <a:noFill/>
                </a:ln>
                <a:solidFill>
                  <a:schemeClr val="tx1"/>
                </a:solidFill>
                <a:effectLst/>
                <a:uLnTx/>
                <a:uFillTx/>
                <a:latin typeface="+mn-lt"/>
                <a:ea typeface="+mn-ea"/>
                <a:cs typeface="+mn-cs"/>
              </a:rPr>
              <a:t>Это ёж – колючий бок,</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ru-RU" sz="2000" b="0" i="0" u="none" strike="noStrike" kern="1200" cap="none" spc="0" normalizeH="0" baseline="0" noProof="0" dirty="0" smtClean="0">
                <a:ln>
                  <a:noFill/>
                </a:ln>
                <a:solidFill>
                  <a:schemeClr val="tx1"/>
                </a:solidFill>
                <a:effectLst/>
                <a:uLnTx/>
                <a:uFillTx/>
                <a:latin typeface="+mn-lt"/>
                <a:ea typeface="+mn-ea"/>
                <a:cs typeface="+mn-cs"/>
              </a:rPr>
              <a:t>      Движения вправо-влево соединёнными ладонями (пальчики растопырить).</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ru-RU" sz="2000" b="0" i="1" u="none" strike="noStrike" kern="1200" cap="none" spc="0" normalizeH="0" baseline="0" noProof="0" dirty="0" smtClean="0">
                <a:ln>
                  <a:noFill/>
                </a:ln>
                <a:solidFill>
                  <a:schemeClr val="tx1"/>
                </a:solidFill>
                <a:effectLst/>
                <a:uLnTx/>
                <a:uFillTx/>
                <a:latin typeface="+mn-lt"/>
                <a:ea typeface="+mn-ea"/>
                <a:cs typeface="+mn-cs"/>
              </a:rPr>
              <a:t>По грибам большой знаток!</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ru-RU" sz="2000" b="0" i="0" u="none" strike="noStrike" kern="1200" cap="none" spc="0" normalizeH="0" baseline="0" noProof="0" dirty="0" smtClean="0">
                <a:ln>
                  <a:noFill/>
                </a:ln>
                <a:solidFill>
                  <a:schemeClr val="tx1"/>
                </a:solidFill>
                <a:effectLst/>
                <a:uLnTx/>
                <a:uFillTx/>
                <a:latin typeface="+mn-lt"/>
                <a:ea typeface="+mn-ea"/>
                <a:cs typeface="+mn-cs"/>
              </a:rPr>
              <a:t>      Указательным и большим пальцами правой руки «нанизываем грибочки» на пальчики левой руки.</a:t>
            </a:r>
          </a:p>
        </p:txBody>
      </p:sp>
      <p:pic>
        <p:nvPicPr>
          <p:cNvPr id="5" name="Picture 7"/>
          <p:cNvPicPr>
            <a:picLocks noChangeAspect="1" noChangeArrowheads="1"/>
          </p:cNvPicPr>
          <p:nvPr/>
        </p:nvPicPr>
        <p:blipFill>
          <a:blip r:embed="rId3" cstate="print"/>
          <a:srcRect/>
          <a:stretch>
            <a:fillRect/>
          </a:stretch>
        </p:blipFill>
        <p:spPr>
          <a:xfrm>
            <a:off x="611560" y="2492896"/>
            <a:ext cx="2552080" cy="2184106"/>
          </a:xfrm>
          <a:prstGeom prst="rect">
            <a:avLst/>
          </a:prstGeom>
          <a:ln>
            <a:noFill/>
          </a:ln>
          <a:effectLst>
            <a:softEdge rad="112500"/>
          </a:effectLst>
        </p:spPr>
      </p:pic>
    </p:spTree>
    <p:extLst>
      <p:ext uri="{BB962C8B-B14F-4D97-AF65-F5344CB8AC3E}">
        <p14:creationId xmlns:p14="http://schemas.microsoft.com/office/powerpoint/2010/main" val="23497611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8"/>
          <p:cNvSpPr txBox="1">
            <a:spLocks noChangeArrowheads="1"/>
          </p:cNvSpPr>
          <p:nvPr/>
        </p:nvSpPr>
        <p:spPr>
          <a:xfrm>
            <a:off x="4427984" y="260648"/>
            <a:ext cx="4059238" cy="659735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ru-RU" b="1" i="0" u="none" strike="noStrike" kern="1200" cap="none" spc="0" normalizeH="0" baseline="0" noProof="0" dirty="0" smtClean="0">
                <a:ln>
                  <a:noFill/>
                </a:ln>
                <a:solidFill>
                  <a:schemeClr val="tx1"/>
                </a:solidFill>
                <a:effectLst/>
                <a:uLnTx/>
                <a:uFillTx/>
                <a:latin typeface="+mn-lt"/>
                <a:ea typeface="+mn-ea"/>
                <a:cs typeface="+mn-cs"/>
              </a:rPr>
              <a:t>Тучка</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ru-RU" b="0" i="1" u="none" strike="noStrike" kern="1200" cap="none" spc="0" normalizeH="0" baseline="0" noProof="0" dirty="0" smtClean="0">
                <a:ln>
                  <a:noFill/>
                </a:ln>
                <a:solidFill>
                  <a:schemeClr val="tx1"/>
                </a:solidFill>
                <a:effectLst/>
                <a:uLnTx/>
                <a:uFillTx/>
                <a:latin typeface="+mn-lt"/>
                <a:ea typeface="+mn-ea"/>
                <a:cs typeface="+mn-cs"/>
              </a:rPr>
              <a:t>Тучка солнце повстречала,</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ru-RU" b="0" i="0" u="none" strike="noStrike" kern="1200" cap="none" spc="0" normalizeH="0" baseline="0" noProof="0" dirty="0" smtClean="0">
                <a:ln>
                  <a:noFill/>
                </a:ln>
                <a:solidFill>
                  <a:schemeClr val="tx1"/>
                </a:solidFill>
                <a:effectLst/>
                <a:uLnTx/>
                <a:uFillTx/>
                <a:latin typeface="+mn-lt"/>
                <a:ea typeface="+mn-ea"/>
                <a:cs typeface="+mn-cs"/>
              </a:rPr>
              <a:t>     Поочерёдное сжимание в кулак («тучка») и разжимание (пальчики     растопырены – «солнышко») ладоней обеих рук.</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ru-RU" b="0" i="1" u="none" strike="noStrike" kern="1200" cap="none" spc="0" normalizeH="0" baseline="0" noProof="0" dirty="0" smtClean="0">
                <a:ln>
                  <a:noFill/>
                </a:ln>
                <a:solidFill>
                  <a:schemeClr val="tx1"/>
                </a:solidFill>
                <a:effectLst/>
                <a:uLnTx/>
                <a:uFillTx/>
                <a:latin typeface="+mn-lt"/>
                <a:ea typeface="+mn-ea"/>
                <a:cs typeface="+mn-cs"/>
              </a:rPr>
              <a:t>Погостить его позвала.</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ru-RU" b="0" i="0" u="none" strike="noStrike" kern="1200" cap="none" spc="0" normalizeH="0" baseline="0" noProof="0" dirty="0" smtClean="0">
                <a:ln>
                  <a:noFill/>
                </a:ln>
                <a:solidFill>
                  <a:schemeClr val="tx1"/>
                </a:solidFill>
                <a:effectLst/>
                <a:uLnTx/>
                <a:uFillTx/>
                <a:latin typeface="+mn-lt"/>
                <a:ea typeface="+mn-ea"/>
                <a:cs typeface="+mn-cs"/>
              </a:rPr>
              <a:t>      Приглашающий» жест правой рукой. Показать ладошку левой руки (пальчики растопырены «солнышко»)</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ru-RU" b="0" i="1" u="none" strike="noStrike" kern="1200" cap="none" spc="0" normalizeH="0" baseline="0" noProof="0" dirty="0" smtClean="0">
                <a:ln>
                  <a:noFill/>
                </a:ln>
                <a:solidFill>
                  <a:schemeClr val="tx1"/>
                </a:solidFill>
                <a:effectLst/>
                <a:uLnTx/>
                <a:uFillTx/>
                <a:latin typeface="+mn-lt"/>
                <a:ea typeface="+mn-ea"/>
                <a:cs typeface="+mn-cs"/>
              </a:rPr>
              <a:t>«Нет!» - ей солнышко в ответ.</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ru-RU" b="0" i="0" u="none" strike="noStrike" kern="1200" cap="none" spc="0" normalizeH="0" baseline="0" noProof="0" dirty="0" smtClean="0">
                <a:ln>
                  <a:noFill/>
                </a:ln>
                <a:solidFill>
                  <a:schemeClr val="tx1"/>
                </a:solidFill>
                <a:effectLst/>
                <a:uLnTx/>
                <a:uFillTx/>
                <a:latin typeface="+mn-lt"/>
                <a:ea typeface="+mn-ea"/>
                <a:cs typeface="+mn-cs"/>
              </a:rPr>
              <a:t>      Погрозить указательным пальцем правой руки.</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ru-RU" b="0" i="1" u="none" strike="noStrike" kern="1200" cap="none" spc="0" normalizeH="0" baseline="0" noProof="0" dirty="0" smtClean="0">
                <a:ln>
                  <a:noFill/>
                </a:ln>
                <a:solidFill>
                  <a:schemeClr val="tx1"/>
                </a:solidFill>
                <a:effectLst/>
                <a:uLnTx/>
                <a:uFillTx/>
                <a:latin typeface="+mn-lt"/>
                <a:ea typeface="+mn-ea"/>
                <a:cs typeface="+mn-cs"/>
              </a:rPr>
              <a:t>Тучка закрывает свет.</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ru-RU" b="0" i="0" u="none" strike="noStrike" kern="1200" cap="none" spc="0" normalizeH="0" baseline="0" noProof="0" dirty="0" smtClean="0">
                <a:ln>
                  <a:noFill/>
                </a:ln>
                <a:solidFill>
                  <a:schemeClr val="tx1"/>
                </a:solidFill>
                <a:effectLst/>
                <a:uLnTx/>
                <a:uFillTx/>
                <a:latin typeface="+mn-lt"/>
                <a:ea typeface="+mn-ea"/>
                <a:cs typeface="+mn-cs"/>
              </a:rPr>
              <a:t>      Соединить кулачок правой руки («тучка») с ладошкой левой руки (пальчики растопырены – «солнышко»).</a:t>
            </a:r>
          </a:p>
        </p:txBody>
      </p:sp>
      <p:pic>
        <p:nvPicPr>
          <p:cNvPr id="5" name="Picture 4"/>
          <p:cNvPicPr>
            <a:picLocks noChangeAspect="1" noChangeArrowheads="1"/>
          </p:cNvPicPr>
          <p:nvPr/>
        </p:nvPicPr>
        <p:blipFill>
          <a:blip r:embed="rId3" cstate="print"/>
          <a:srcRect/>
          <a:stretch>
            <a:fillRect/>
          </a:stretch>
        </p:blipFill>
        <p:spPr>
          <a:xfrm>
            <a:off x="611560" y="1268760"/>
            <a:ext cx="3681060" cy="3743647"/>
          </a:xfrm>
          <a:prstGeom prst="rect">
            <a:avLst/>
          </a:prstGeom>
          <a:ln>
            <a:noFill/>
          </a:ln>
          <a:effectLst>
            <a:softEdge rad="112500"/>
          </a:effectLst>
        </p:spPr>
      </p:pic>
    </p:spTree>
    <p:extLst>
      <p:ext uri="{BB962C8B-B14F-4D97-AF65-F5344CB8AC3E}">
        <p14:creationId xmlns:p14="http://schemas.microsoft.com/office/powerpoint/2010/main" val="23497611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Текст 8"/>
          <p:cNvSpPr txBox="1">
            <a:spLocks/>
          </p:cNvSpPr>
          <p:nvPr/>
        </p:nvSpPr>
        <p:spPr>
          <a:xfrm>
            <a:off x="571472" y="548680"/>
            <a:ext cx="3496472" cy="6048672"/>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ru-RU"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900" b="0" i="0" u="none" strike="noStrike" kern="1200" cap="none" spc="0" normalizeH="0" baseline="0" noProof="0" dirty="0" smtClean="0">
                <a:ln>
                  <a:noFill/>
                </a:ln>
                <a:solidFill>
                  <a:schemeClr val="tx1"/>
                </a:solidFill>
                <a:effectLst/>
                <a:uLnTx/>
                <a:uFillTx/>
                <a:latin typeface="+mn-lt"/>
                <a:ea typeface="+mn-ea"/>
                <a:cs typeface="+mn-cs"/>
              </a:rPr>
              <a:t>Приплывали две севрюги,</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900" b="0" i="1" u="none" strike="noStrike" kern="1200" cap="none" spc="0" normalizeH="0" baseline="0" noProof="0" dirty="0" smtClean="0">
                <a:ln>
                  <a:noFill/>
                </a:ln>
                <a:solidFill>
                  <a:schemeClr val="tx1"/>
                </a:solidFill>
                <a:effectLst/>
                <a:uLnTx/>
                <a:uFillTx/>
                <a:latin typeface="+mn-lt"/>
                <a:ea typeface="+mn-ea"/>
                <a:cs typeface="+mn-cs"/>
              </a:rPr>
              <a:t>(Двумя ладонями дети изображают, как плывут севрюги.)</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900" b="0" i="0" u="none" strike="noStrike" kern="1200" cap="none" spc="0" normalizeH="0" baseline="0" noProof="0" dirty="0" smtClean="0">
                <a:ln>
                  <a:noFill/>
                </a:ln>
                <a:solidFill>
                  <a:schemeClr val="tx1"/>
                </a:solidFill>
                <a:effectLst/>
                <a:uLnTx/>
                <a:uFillTx/>
                <a:latin typeface="+mn-lt"/>
                <a:ea typeface="+mn-ea"/>
                <a:cs typeface="+mn-cs"/>
              </a:rPr>
              <a:t>У них спины словно дуги.</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900" b="0" i="1" u="none" strike="noStrike" kern="1200" cap="none" spc="0" normalizeH="0" baseline="0" noProof="0" dirty="0" smtClean="0">
                <a:ln>
                  <a:noFill/>
                </a:ln>
                <a:solidFill>
                  <a:schemeClr val="tx1"/>
                </a:solidFill>
                <a:effectLst/>
                <a:uLnTx/>
                <a:uFillTx/>
                <a:latin typeface="+mn-lt"/>
                <a:ea typeface="+mn-ea"/>
                <a:cs typeface="+mn-cs"/>
              </a:rPr>
              <a:t>(Выгибают ладони тыльной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900" b="0" i="1" u="none" strike="noStrike" kern="1200" cap="none" spc="0" normalizeH="0" baseline="0" noProof="0" dirty="0" smtClean="0">
                <a:ln>
                  <a:noFill/>
                </a:ln>
                <a:solidFill>
                  <a:schemeClr val="tx1"/>
                </a:solidFill>
                <a:effectLst/>
                <a:uLnTx/>
                <a:uFillTx/>
                <a:latin typeface="+mn-lt"/>
                <a:ea typeface="+mn-ea"/>
                <a:cs typeface="+mn-cs"/>
              </a:rPr>
              <a:t>стороной вверх.)</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900" b="0" i="0" u="none" strike="noStrike" kern="1200" cap="none" spc="0" normalizeH="0" baseline="0" noProof="0" dirty="0" smtClean="0">
                <a:ln>
                  <a:noFill/>
                </a:ln>
                <a:solidFill>
                  <a:schemeClr val="tx1"/>
                </a:solidFill>
                <a:effectLst/>
                <a:uLnTx/>
                <a:uFillTx/>
                <a:latin typeface="+mn-lt"/>
                <a:ea typeface="+mn-ea"/>
                <a:cs typeface="+mn-cs"/>
              </a:rPr>
              <a:t>Налетали с двух сторон.</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900" b="0" i="1" u="none" strike="noStrike" kern="1200" cap="none" spc="0" normalizeH="0" baseline="0" noProof="0" dirty="0" smtClean="0">
                <a:ln>
                  <a:noFill/>
                </a:ln>
                <a:solidFill>
                  <a:schemeClr val="tx1"/>
                </a:solidFill>
                <a:effectLst/>
                <a:uLnTx/>
                <a:uFillTx/>
                <a:latin typeface="+mn-lt"/>
                <a:ea typeface="+mn-ea"/>
                <a:cs typeface="+mn-cs"/>
              </a:rPr>
              <a:t>(Изображают, как севрюги</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900" b="0" i="1" u="none" strike="noStrike" kern="1200" cap="none" spc="0" normalizeH="0" baseline="0" noProof="0" dirty="0" smtClean="0">
                <a:ln>
                  <a:noFill/>
                </a:ln>
                <a:solidFill>
                  <a:schemeClr val="tx1"/>
                </a:solidFill>
                <a:effectLst/>
                <a:uLnTx/>
                <a:uFillTx/>
                <a:latin typeface="+mn-lt"/>
                <a:ea typeface="+mn-ea"/>
                <a:cs typeface="+mn-cs"/>
              </a:rPr>
              <a:t>плывут на встречу друг другу.)</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900" b="0" i="0" u="none" strike="noStrike" kern="1200" cap="none" spc="0" normalizeH="0" baseline="0" noProof="0" dirty="0" smtClean="0">
                <a:ln>
                  <a:noFill/>
                </a:ln>
                <a:solidFill>
                  <a:schemeClr val="tx1"/>
                </a:solidFill>
                <a:effectLst/>
                <a:uLnTx/>
                <a:uFillTx/>
                <a:latin typeface="+mn-lt"/>
                <a:ea typeface="+mn-ea"/>
                <a:cs typeface="+mn-cs"/>
              </a:rPr>
              <a:t>Ты, акула, выйди вон.</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900" b="0" i="1" u="none" strike="noStrike" kern="1200" cap="none" spc="0" normalizeH="0" baseline="0" noProof="0" dirty="0" smtClean="0">
                <a:ln>
                  <a:noFill/>
                </a:ln>
                <a:solidFill>
                  <a:schemeClr val="tx1"/>
                </a:solidFill>
                <a:effectLst/>
                <a:uLnTx/>
                <a:uFillTx/>
                <a:latin typeface="+mn-lt"/>
                <a:ea typeface="+mn-ea"/>
                <a:cs typeface="+mn-cs"/>
              </a:rPr>
              <a:t>(Делают толчок ладонями от груди.)</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6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ru-RU"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2" descr="D:\123123\shark_20.jpg"/>
          <p:cNvPicPr>
            <a:picLocks noChangeAspect="1" noChangeArrowheads="1"/>
          </p:cNvPicPr>
          <p:nvPr/>
        </p:nvPicPr>
        <p:blipFill>
          <a:blip r:embed="rId3" cstate="print"/>
          <a:srcRect/>
          <a:stretch>
            <a:fillRect/>
          </a:stretch>
        </p:blipFill>
        <p:spPr bwMode="auto">
          <a:xfrm>
            <a:off x="4429124" y="1643050"/>
            <a:ext cx="4214842" cy="4289440"/>
          </a:xfrm>
          <a:prstGeom prst="rect">
            <a:avLst/>
          </a:prstGeom>
          <a:ln>
            <a:noFill/>
          </a:ln>
          <a:effectLst>
            <a:softEdge rad="112500"/>
          </a:effectLst>
        </p:spPr>
      </p:pic>
    </p:spTree>
    <p:extLst>
      <p:ext uri="{BB962C8B-B14F-4D97-AF65-F5344CB8AC3E}">
        <p14:creationId xmlns:p14="http://schemas.microsoft.com/office/powerpoint/2010/main" val="2349761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050" name="Picture 2" descr="C:\Users\Алексей\Desktop\картинки\unnamed (8).jpg"/>
          <p:cNvPicPr>
            <a:picLocks noChangeAspect="1" noChangeArrowheads="1"/>
          </p:cNvPicPr>
          <p:nvPr/>
        </p:nvPicPr>
        <p:blipFill>
          <a:blip r:embed="rId3" cstate="print"/>
          <a:srcRect/>
          <a:stretch>
            <a:fillRect/>
          </a:stretch>
        </p:blipFill>
        <p:spPr bwMode="auto">
          <a:xfrm>
            <a:off x="1187624" y="3341614"/>
            <a:ext cx="4716016" cy="3516386"/>
          </a:xfrm>
          <a:prstGeom prst="rect">
            <a:avLst/>
          </a:prstGeom>
          <a:ln>
            <a:noFill/>
          </a:ln>
          <a:effectLst>
            <a:softEdge rad="112500"/>
          </a:effectLst>
        </p:spPr>
      </p:pic>
      <p:pic>
        <p:nvPicPr>
          <p:cNvPr id="2051" name="Picture 3" descr="C:\Users\Алексей\Desktop\картинки\unnamed (10).jpg"/>
          <p:cNvPicPr>
            <a:picLocks noChangeAspect="1" noChangeArrowheads="1"/>
          </p:cNvPicPr>
          <p:nvPr/>
        </p:nvPicPr>
        <p:blipFill>
          <a:blip r:embed="rId4" cstate="print"/>
          <a:srcRect/>
          <a:stretch>
            <a:fillRect/>
          </a:stretch>
        </p:blipFill>
        <p:spPr bwMode="auto">
          <a:xfrm>
            <a:off x="0" y="0"/>
            <a:ext cx="4067944" cy="3212975"/>
          </a:xfrm>
          <a:prstGeom prst="rect">
            <a:avLst/>
          </a:prstGeom>
          <a:ln>
            <a:noFill/>
          </a:ln>
          <a:effectLst>
            <a:softEdge rad="112500"/>
          </a:effectLst>
        </p:spPr>
      </p:pic>
      <p:sp>
        <p:nvSpPr>
          <p:cNvPr id="5" name="Содержимое 4"/>
          <p:cNvSpPr>
            <a:spLocks noGrp="1"/>
          </p:cNvSpPr>
          <p:nvPr>
            <p:ph idx="1"/>
          </p:nvPr>
        </p:nvSpPr>
        <p:spPr>
          <a:xfrm>
            <a:off x="3851920" y="548680"/>
            <a:ext cx="5292080" cy="5976664"/>
          </a:xfrm>
        </p:spPr>
        <p:txBody>
          <a:bodyPr>
            <a:normAutofit fontScale="85000" lnSpcReduction="10000"/>
          </a:bodyPr>
          <a:lstStyle/>
          <a:p>
            <a:pPr>
              <a:lnSpc>
                <a:spcPct val="115000"/>
              </a:lnSpc>
              <a:spcAft>
                <a:spcPts val="1000"/>
              </a:spcAft>
              <a:buNone/>
            </a:pPr>
            <a:r>
              <a:rPr lang="ru-RU" dirty="0" smtClean="0">
                <a:ea typeface="Calibri"/>
                <a:cs typeface="Times New Roman"/>
              </a:rPr>
              <a:t>    Ребенок постоянно изучает, постигает окружающий мир. Основной метод накопления информации – прикосновения. Детям необходимо все хватать, трогать,  гладить и пробовать на вкус! Если взрослые стараются поддерживать это стремление, предлагая малышу различные, тряпочки, предметы для исследование, он получает необходимый стимул для развития. </a:t>
            </a:r>
            <a:endParaRPr lang="ru-RU" dirty="0"/>
          </a:p>
        </p:txBody>
      </p:sp>
    </p:spTree>
    <p:extLst>
      <p:ext uri="{BB962C8B-B14F-4D97-AF65-F5344CB8AC3E}">
        <p14:creationId xmlns:p14="http://schemas.microsoft.com/office/powerpoint/2010/main" val="234976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heel(4)">
                                      <p:cBhvr>
                                        <p:cTn id="7" dur="2000"/>
                                        <p:tgtEl>
                                          <p:spTgt spid="2051"/>
                                        </p:tgtEl>
                                      </p:cBhvr>
                                    </p:animEffect>
                                  </p:childTnLst>
                                </p:cTn>
                              </p:par>
                            </p:childTnLst>
                          </p:cTn>
                        </p:par>
                        <p:par>
                          <p:cTn id="8" fill="hold">
                            <p:stCondLst>
                              <p:cond delay="2000"/>
                            </p:stCondLst>
                            <p:childTnLst>
                              <p:par>
                                <p:cTn id="9" presetID="21" presetClass="entr" presetSubtype="4" fill="hold" nodeType="afterEffect">
                                  <p:stCondLst>
                                    <p:cond delay="3000"/>
                                  </p:stCondLst>
                                  <p:childTnLst>
                                    <p:set>
                                      <p:cBhvr>
                                        <p:cTn id="10" dur="1" fill="hold">
                                          <p:stCondLst>
                                            <p:cond delay="0"/>
                                          </p:stCondLst>
                                        </p:cTn>
                                        <p:tgtEl>
                                          <p:spTgt spid="2050"/>
                                        </p:tgtEl>
                                        <p:attrNameLst>
                                          <p:attrName>style.visibility</p:attrName>
                                        </p:attrNameLst>
                                      </p:cBhvr>
                                      <p:to>
                                        <p:strVal val="visible"/>
                                      </p:to>
                                    </p:set>
                                    <p:animEffect transition="in" filter="wheel(4)">
                                      <p:cBhvr>
                                        <p:cTn id="11"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Текст 2"/>
          <p:cNvSpPr txBox="1">
            <a:spLocks/>
          </p:cNvSpPr>
          <p:nvPr/>
        </p:nvSpPr>
        <p:spPr>
          <a:xfrm>
            <a:off x="428596" y="404664"/>
            <a:ext cx="3786214" cy="6096171"/>
          </a:xfrm>
          <a:prstGeom prst="rect">
            <a:avLst/>
          </a:prstGeom>
        </p:spPr>
        <p:txBody>
          <a:bodyPr>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800" b="0" i="0" u="none" strike="noStrike" kern="1200" cap="none" spc="0" normalizeH="0" baseline="0" noProof="0" dirty="0" smtClean="0">
                <a:ln>
                  <a:noFill/>
                </a:ln>
                <a:solidFill>
                  <a:schemeClr val="tx1"/>
                </a:solidFill>
                <a:effectLst/>
                <a:uLnTx/>
                <a:uFillTx/>
                <a:latin typeface="+mn-lt"/>
                <a:ea typeface="+mn-ea"/>
                <a:cs typeface="+mn-cs"/>
              </a:rPr>
              <a:t>Мы делили апельсин.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800" b="0" i="1" u="none" strike="noStrike" kern="1200" cap="none" spc="0" normalizeH="0" baseline="0" noProof="0" dirty="0" smtClean="0">
                <a:ln>
                  <a:noFill/>
                </a:ln>
                <a:solidFill>
                  <a:schemeClr val="tx1"/>
                </a:solidFill>
                <a:effectLst/>
                <a:uLnTx/>
                <a:uFillTx/>
                <a:latin typeface="+mn-lt"/>
                <a:ea typeface="+mn-ea"/>
                <a:cs typeface="+mn-cs"/>
              </a:rPr>
              <a:t>(Дети «разламывают» апельсин.)</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800" b="0" i="0" u="none" strike="noStrike" kern="1200" cap="none" spc="0" normalizeH="0" baseline="0" noProof="0" dirty="0" smtClean="0">
                <a:ln>
                  <a:noFill/>
                </a:ln>
                <a:solidFill>
                  <a:schemeClr val="tx1"/>
                </a:solidFill>
                <a:effectLst/>
                <a:uLnTx/>
                <a:uFillTx/>
                <a:latin typeface="+mn-lt"/>
                <a:ea typeface="+mn-ea"/>
                <a:cs typeface="+mn-cs"/>
              </a:rPr>
              <a:t>Много нас</a:t>
            </a:r>
            <a:r>
              <a:rPr kumimoji="0" lang="ru-RU" sz="1800" b="0" i="1" u="none" strike="noStrike" kern="1200" cap="none" spc="0" normalizeH="0" baseline="0" noProof="0" dirty="0" smtClean="0">
                <a:ln>
                  <a:noFill/>
                </a:ln>
                <a:solidFill>
                  <a:schemeClr val="tx1"/>
                </a:solidFill>
                <a:effectLst/>
                <a:uLnTx/>
                <a:uFillTx/>
                <a:latin typeface="+mn-lt"/>
                <a:ea typeface="+mn-ea"/>
                <a:cs typeface="+mn-cs"/>
              </a:rPr>
              <a:t>,(Показывают 10 пальцев.)</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800" b="0" i="0" u="none" strike="noStrike" kern="1200" cap="none" spc="0" normalizeH="0" baseline="0" noProof="0" dirty="0" smtClean="0">
                <a:ln>
                  <a:noFill/>
                </a:ln>
                <a:solidFill>
                  <a:schemeClr val="tx1"/>
                </a:solidFill>
                <a:effectLst/>
                <a:uLnTx/>
                <a:uFillTx/>
                <a:latin typeface="+mn-lt"/>
                <a:ea typeface="+mn-ea"/>
                <a:cs typeface="+mn-cs"/>
              </a:rPr>
              <a:t>А он один.</a:t>
            </a:r>
            <a:r>
              <a:rPr kumimoji="0" lang="ru-RU" sz="1800" b="0" i="1" u="none" strike="noStrike" kern="1200" cap="none" spc="0" normalizeH="0" baseline="0" noProof="0" dirty="0" smtClean="0">
                <a:ln>
                  <a:noFill/>
                </a:ln>
                <a:solidFill>
                  <a:schemeClr val="tx1"/>
                </a:solidFill>
                <a:effectLst/>
                <a:uLnTx/>
                <a:uFillTx/>
                <a:latin typeface="+mn-lt"/>
                <a:ea typeface="+mn-ea"/>
                <a:cs typeface="+mn-cs"/>
              </a:rPr>
              <a:t>(Показывают 1 палец.)</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800" b="0" i="0" u="none" strike="noStrike" kern="1200" cap="none" spc="0" normalizeH="0" baseline="0" noProof="0" dirty="0" smtClean="0">
                <a:ln>
                  <a:noFill/>
                </a:ln>
                <a:solidFill>
                  <a:schemeClr val="tx1"/>
                </a:solidFill>
                <a:effectLst/>
                <a:uLnTx/>
                <a:uFillTx/>
                <a:latin typeface="+mn-lt"/>
                <a:ea typeface="+mn-ea"/>
                <a:cs typeface="+mn-cs"/>
              </a:rPr>
              <a:t>Эта долька — для ежа.</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800" b="0" i="1" u="none" strike="noStrike" kern="1200" cap="none" spc="0" normalizeH="0" baseline="0" noProof="0" dirty="0" smtClean="0">
                <a:ln>
                  <a:noFill/>
                </a:ln>
                <a:solidFill>
                  <a:schemeClr val="tx1"/>
                </a:solidFill>
                <a:effectLst/>
                <a:uLnTx/>
                <a:uFillTx/>
                <a:latin typeface="+mn-lt"/>
                <a:ea typeface="+mn-ea"/>
                <a:cs typeface="+mn-cs"/>
              </a:rPr>
              <a:t>(Загибают пальцы левой руки.)</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800" b="0" i="0" u="none" strike="noStrike" kern="1200" cap="none" spc="0" normalizeH="0" baseline="0" noProof="0" dirty="0" smtClean="0">
                <a:ln>
                  <a:noFill/>
                </a:ln>
                <a:solidFill>
                  <a:schemeClr val="tx1"/>
                </a:solidFill>
                <a:effectLst/>
                <a:uLnTx/>
                <a:uFillTx/>
                <a:latin typeface="+mn-lt"/>
                <a:ea typeface="+mn-ea"/>
                <a:cs typeface="+mn-cs"/>
              </a:rPr>
              <a:t>Эта долька — для стрижа.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800" b="0" i="0" u="none" strike="noStrike" kern="1200" cap="none" spc="0" normalizeH="0" baseline="0" noProof="0" dirty="0" smtClean="0">
                <a:ln>
                  <a:noFill/>
                </a:ln>
                <a:solidFill>
                  <a:schemeClr val="tx1"/>
                </a:solidFill>
                <a:effectLst/>
                <a:uLnTx/>
                <a:uFillTx/>
                <a:latin typeface="+mn-lt"/>
                <a:ea typeface="+mn-ea"/>
                <a:cs typeface="+mn-cs"/>
              </a:rPr>
              <a:t>Эта долька — для утят.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800" b="0" i="0" u="none" strike="noStrike" kern="1200" cap="none" spc="0" normalizeH="0" baseline="0" noProof="0" dirty="0" smtClean="0">
                <a:ln>
                  <a:noFill/>
                </a:ln>
                <a:solidFill>
                  <a:schemeClr val="tx1"/>
                </a:solidFill>
                <a:effectLst/>
                <a:uLnTx/>
                <a:uFillTx/>
                <a:latin typeface="+mn-lt"/>
                <a:ea typeface="+mn-ea"/>
                <a:cs typeface="+mn-cs"/>
              </a:rPr>
              <a:t>Эта долька — для котят.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800" b="0" i="0" u="none" strike="noStrike" kern="1200" cap="none" spc="0" normalizeH="0" baseline="0" noProof="0" dirty="0" smtClean="0">
                <a:ln>
                  <a:noFill/>
                </a:ln>
                <a:solidFill>
                  <a:schemeClr val="tx1"/>
                </a:solidFill>
                <a:effectLst/>
                <a:uLnTx/>
                <a:uFillTx/>
                <a:latin typeface="+mn-lt"/>
                <a:ea typeface="+mn-ea"/>
                <a:cs typeface="+mn-cs"/>
              </a:rPr>
              <a:t>Эта долька — для бобра.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800" b="0" i="0" u="none" strike="noStrike" kern="1200" cap="none" spc="0" normalizeH="0" baseline="0" noProof="0" dirty="0" smtClean="0">
                <a:ln>
                  <a:noFill/>
                </a:ln>
                <a:solidFill>
                  <a:schemeClr val="tx1"/>
                </a:solidFill>
                <a:effectLst/>
                <a:uLnTx/>
                <a:uFillTx/>
                <a:latin typeface="+mn-lt"/>
                <a:ea typeface="+mn-ea"/>
                <a:cs typeface="+mn-cs"/>
              </a:rPr>
              <a:t>А для волка — кожура.</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800" b="0" i="1" u="none" strike="noStrike" kern="1200" cap="none" spc="0" normalizeH="0" baseline="0" noProof="0" dirty="0" smtClean="0">
                <a:ln>
                  <a:noFill/>
                </a:ln>
                <a:solidFill>
                  <a:schemeClr val="tx1"/>
                </a:solidFill>
                <a:effectLst/>
                <a:uLnTx/>
                <a:uFillTx/>
                <a:latin typeface="+mn-lt"/>
                <a:ea typeface="+mn-ea"/>
                <a:cs typeface="+mn-cs"/>
              </a:rPr>
              <a:t>(Бросательное движение правой  рукой.)</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800" b="0" i="0" u="none" strike="noStrike" kern="1200" cap="none" spc="0" normalizeH="0" baseline="0" noProof="0" dirty="0" smtClean="0">
                <a:ln>
                  <a:noFill/>
                </a:ln>
                <a:solidFill>
                  <a:schemeClr val="tx1"/>
                </a:solidFill>
                <a:effectLst/>
                <a:uLnTx/>
                <a:uFillTx/>
                <a:latin typeface="+mn-lt"/>
                <a:ea typeface="+mn-ea"/>
                <a:cs typeface="+mn-cs"/>
              </a:rPr>
              <a:t>Он сердит на нас —Беда!!!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800" b="0" i="1" u="none" strike="noStrike" kern="1200" cap="none" spc="0" normalizeH="0" baseline="0" noProof="0" dirty="0" smtClean="0">
                <a:ln>
                  <a:noFill/>
                </a:ln>
                <a:solidFill>
                  <a:schemeClr val="tx1"/>
                </a:solidFill>
                <a:effectLst/>
                <a:uLnTx/>
                <a:uFillTx/>
                <a:latin typeface="+mn-lt"/>
                <a:ea typeface="+mn-ea"/>
                <a:cs typeface="+mn-cs"/>
              </a:rPr>
              <a:t>(Сжимают кулаки и прижимают их к груди.)</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800" b="0" i="0" u="none" strike="noStrike" kern="1200" cap="none" spc="0" normalizeH="0" baseline="0" noProof="0" dirty="0" smtClean="0">
                <a:ln>
                  <a:noFill/>
                </a:ln>
                <a:solidFill>
                  <a:schemeClr val="tx1"/>
                </a:solidFill>
                <a:effectLst/>
                <a:uLnTx/>
                <a:uFillTx/>
                <a:latin typeface="+mn-lt"/>
                <a:ea typeface="+mn-ea"/>
                <a:cs typeface="+mn-cs"/>
              </a:rPr>
              <a:t>Разбегайтесь —Кто куда!</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800" b="0" i="1" u="none" strike="noStrike" kern="1200" cap="none" spc="0" normalizeH="0" baseline="0" noProof="0" dirty="0" smtClean="0">
                <a:ln>
                  <a:noFill/>
                </a:ln>
                <a:solidFill>
                  <a:schemeClr val="tx1"/>
                </a:solidFill>
                <a:effectLst/>
                <a:uLnTx/>
                <a:uFillTx/>
                <a:latin typeface="+mn-lt"/>
                <a:ea typeface="+mn-ea"/>
                <a:cs typeface="+mn-cs"/>
              </a:rPr>
              <a:t>(«Бегут» пальцами по столу.)</a:t>
            </a:r>
            <a:endParaRPr kumimoji="0" lang="ru-RU" sz="15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ru-RU" sz="15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ru-RU" sz="3200" b="0" i="0" u="none" strike="noStrike" kern="1200" cap="none" spc="0" normalizeH="0" baseline="0" noProof="0" dirty="0" smtClean="0">
                <a:ln>
                  <a:noFill/>
                </a:ln>
                <a:solidFill>
                  <a:schemeClr val="tx1"/>
                </a:solidFill>
                <a:effectLst/>
                <a:uLnTx/>
                <a:uFillTx/>
                <a:latin typeface="+mn-lt"/>
                <a:ea typeface="+mn-ea"/>
                <a:cs typeface="+mn-cs"/>
              </a:rPr>
              <a:t> </a:t>
            </a: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2" descr="D:\123123\Мои документы\Мои рисунки\картинки 121.jpg"/>
          <p:cNvPicPr>
            <a:picLocks noChangeAspect="1" noChangeArrowheads="1"/>
          </p:cNvPicPr>
          <p:nvPr/>
        </p:nvPicPr>
        <p:blipFill>
          <a:blip r:embed="rId3" cstate="print"/>
          <a:srcRect/>
          <a:stretch>
            <a:fillRect/>
          </a:stretch>
        </p:blipFill>
        <p:spPr bwMode="auto">
          <a:xfrm>
            <a:off x="4429124" y="1643050"/>
            <a:ext cx="4214842" cy="4286280"/>
          </a:xfrm>
          <a:prstGeom prst="rect">
            <a:avLst/>
          </a:prstGeom>
          <a:ln>
            <a:noFill/>
          </a:ln>
          <a:effectLst>
            <a:softEdge rad="112500"/>
          </a:effectLst>
        </p:spPr>
      </p:pic>
    </p:spTree>
    <p:extLst>
      <p:ext uri="{BB962C8B-B14F-4D97-AF65-F5344CB8AC3E}">
        <p14:creationId xmlns:p14="http://schemas.microsoft.com/office/powerpoint/2010/main" val="23497611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ctangle 1"/>
          <p:cNvSpPr txBox="1">
            <a:spLocks noChangeArrowheads="1"/>
          </p:cNvSpPr>
          <p:nvPr/>
        </p:nvSpPr>
        <p:spPr>
          <a:xfrm>
            <a:off x="251520" y="246221"/>
            <a:ext cx="8712968" cy="3046988"/>
          </a:xfrm>
          <a:prstGeom prst="rect">
            <a:avLst/>
          </a:prstGeom>
        </p:spPr>
        <p:txBody>
          <a:bodyPr vert="horz" wrap="square" lIns="91440" tIns="45720" rIns="91440" bIns="45720" rtlCol="0" anchor="ctr">
            <a:spAutoFit/>
          </a:bodyPr>
          <a:lstStyle/>
          <a:p>
            <a:pPr algn="ctr">
              <a:spcBef>
                <a:spcPct val="0"/>
              </a:spcBef>
            </a:pPr>
            <a:r>
              <a:rPr kumimoji="0" lang="ru-RU" sz="3200" b="1" i="0" u="none" strike="noStrike" kern="1200" cap="none" spc="0" normalizeH="0" baseline="0" noProof="0" dirty="0" smtClean="0">
                <a:ln>
                  <a:noFill/>
                </a:ln>
                <a:effectLst/>
                <a:uLnTx/>
                <a:uFillTx/>
                <a:ea typeface="Calibri" pitchFamily="34" charset="0"/>
                <a:cs typeface="Times New Roman" pitchFamily="18" charset="0"/>
              </a:rPr>
              <a:t>Таким образом, </a:t>
            </a:r>
            <a:r>
              <a:rPr lang="ru-RU" sz="3200" b="1" dirty="0" smtClean="0"/>
              <a:t>что бы вы не создавали вместе с ребенком, главное – желание продолжать заниматься подобной деятельностью и дальше, поэтому завершайте свои занятия в хорошем настроении и малыша, и Вашем.</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3200" b="1" i="0" u="none" strike="noStrike" kern="1200" cap="none" spc="0" normalizeH="0" baseline="0" noProof="0" dirty="0" smtClean="0">
              <a:ln>
                <a:noFill/>
              </a:ln>
              <a:effectLst/>
              <a:uLnTx/>
              <a:uFillTx/>
              <a:ea typeface="Calibri" pitchFamily="34" charset="0"/>
              <a:cs typeface="Times New Roman" pitchFamily="18" charset="0"/>
            </a:endParaRPr>
          </a:p>
        </p:txBody>
      </p:sp>
      <p:pic>
        <p:nvPicPr>
          <p:cNvPr id="4" name="Рисунок 3" descr="5.1299358652.jpg"/>
          <p:cNvPicPr>
            <a:picLocks noChangeAspect="1"/>
          </p:cNvPicPr>
          <p:nvPr/>
        </p:nvPicPr>
        <p:blipFill>
          <a:blip r:embed="rId3" cstate="print"/>
          <a:stretch>
            <a:fillRect/>
          </a:stretch>
        </p:blipFill>
        <p:spPr>
          <a:xfrm>
            <a:off x="1763688" y="2852936"/>
            <a:ext cx="5544616" cy="3814907"/>
          </a:xfrm>
          <a:prstGeom prst="rect">
            <a:avLst/>
          </a:prstGeom>
          <a:ln>
            <a:noFill/>
          </a:ln>
          <a:effectLst>
            <a:softEdge rad="112500"/>
          </a:effectLst>
        </p:spPr>
      </p:pic>
    </p:spTree>
    <p:extLst>
      <p:ext uri="{BB962C8B-B14F-4D97-AF65-F5344CB8AC3E}">
        <p14:creationId xmlns:p14="http://schemas.microsoft.com/office/powerpoint/2010/main" val="234976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Содержимое 2"/>
          <p:cNvSpPr txBox="1">
            <a:spLocks/>
          </p:cNvSpPr>
          <p:nvPr/>
        </p:nvSpPr>
        <p:spPr>
          <a:xfrm>
            <a:off x="0" y="2286000"/>
            <a:ext cx="8229600" cy="3840163"/>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ru-RU" sz="9600" b="1" i="1" u="none" strike="noStrike" kern="1200" cap="none" spc="0" normalizeH="0" baseline="0" noProof="0" dirty="0" smtClean="0">
                <a:ln>
                  <a:noFill/>
                </a:ln>
                <a:solidFill>
                  <a:schemeClr val="accent6">
                    <a:lumMod val="75000"/>
                  </a:schemeClr>
                </a:solidFill>
                <a:effectLst/>
                <a:uLnTx/>
                <a:uFillTx/>
                <a:latin typeface="Monotype Corsiva" pitchFamily="66" charset="0"/>
                <a:ea typeface="+mn-ea"/>
                <a:cs typeface="Times New Roman" pitchFamily="18" charset="0"/>
              </a:rPr>
              <a:t>Спасибо!</a:t>
            </a:r>
          </a:p>
        </p:txBody>
      </p:sp>
      <p:pic>
        <p:nvPicPr>
          <p:cNvPr id="5" name="Picture 6" descr="D:\файлы\Анимашки\1224_59133984_2110.gif"/>
          <p:cNvPicPr>
            <a:picLocks noChangeAspect="1" noChangeArrowheads="1" noCrop="1"/>
          </p:cNvPicPr>
          <p:nvPr/>
        </p:nvPicPr>
        <p:blipFill>
          <a:blip r:embed="rId3" cstate="print"/>
          <a:srcRect/>
          <a:stretch>
            <a:fillRect/>
          </a:stretch>
        </p:blipFill>
        <p:spPr bwMode="auto">
          <a:xfrm>
            <a:off x="2286000" y="4071938"/>
            <a:ext cx="3905250" cy="1047750"/>
          </a:xfrm>
          <a:prstGeom prst="rect">
            <a:avLst/>
          </a:prstGeom>
          <a:noFill/>
          <a:ln w="9525">
            <a:noFill/>
            <a:miter lim="800000"/>
            <a:headEnd/>
            <a:tailEnd/>
          </a:ln>
        </p:spPr>
      </p:pic>
    </p:spTree>
    <p:extLst>
      <p:ext uri="{BB962C8B-B14F-4D97-AF65-F5344CB8AC3E}">
        <p14:creationId xmlns:p14="http://schemas.microsoft.com/office/powerpoint/2010/main" val="23497611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187624" y="188640"/>
            <a:ext cx="6870700" cy="1331913"/>
          </a:xfrm>
        </p:spPr>
        <p:txBody>
          <a:bodyPr/>
          <a:lstStyle/>
          <a:p>
            <a:r>
              <a:rPr lang="ru-RU" sz="4000" dirty="0"/>
              <a:t>Для </a:t>
            </a:r>
            <a:r>
              <a:rPr lang="ru-RU" sz="4000" dirty="0" smtClean="0"/>
              <a:t>чего же </a:t>
            </a:r>
            <a:r>
              <a:rPr lang="ru-RU" sz="4000" dirty="0"/>
              <a:t>нужна пальчиковая гимнастика?</a:t>
            </a:r>
          </a:p>
        </p:txBody>
      </p:sp>
      <p:sp>
        <p:nvSpPr>
          <p:cNvPr id="6" name="Rectangle 8"/>
          <p:cNvSpPr txBox="1">
            <a:spLocks noChangeArrowheads="1"/>
          </p:cNvSpPr>
          <p:nvPr/>
        </p:nvSpPr>
        <p:spPr>
          <a:xfrm>
            <a:off x="683568" y="1700808"/>
            <a:ext cx="7696200" cy="467995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ru-RU" sz="2400" b="0" i="0" u="none" strike="noStrike" kern="1200" cap="none" spc="0" normalizeH="0" baseline="0" noProof="0" dirty="0" smtClean="0">
                <a:ln>
                  <a:noFill/>
                </a:ln>
                <a:solidFill>
                  <a:schemeClr val="tx1"/>
                </a:solidFill>
                <a:effectLst/>
                <a:uLnTx/>
                <a:uFillTx/>
                <a:latin typeface="+mn-lt"/>
                <a:ea typeface="+mn-ea"/>
                <a:cs typeface="+mn-cs"/>
              </a:rPr>
              <a:t>Стимулирует развитие речи, способствует улучшению артикуляционных движений.</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lang="ru-RU" sz="2400" dirty="0" smtClean="0"/>
              <a:t>Р</a:t>
            </a:r>
            <a:r>
              <a:rPr kumimoji="0" lang="ru-RU" sz="2400" b="0" i="0" u="none" strike="noStrike" kern="1200" cap="none" spc="0" normalizeH="0" baseline="0" noProof="0" dirty="0" err="1" smtClean="0">
                <a:ln>
                  <a:noFill/>
                </a:ln>
                <a:solidFill>
                  <a:schemeClr val="tx1"/>
                </a:solidFill>
                <a:effectLst/>
                <a:uLnTx/>
                <a:uFillTx/>
                <a:latin typeface="+mn-lt"/>
                <a:ea typeface="+mn-ea"/>
                <a:cs typeface="+mn-cs"/>
              </a:rPr>
              <a:t>азвивает</a:t>
            </a:r>
            <a:r>
              <a:rPr kumimoji="0" lang="ru-RU" sz="2400" b="0" i="0" u="none" strike="noStrike" kern="1200" cap="none" spc="0" normalizeH="0" baseline="0" noProof="0" dirty="0" smtClean="0">
                <a:ln>
                  <a:noFill/>
                </a:ln>
                <a:solidFill>
                  <a:schemeClr val="tx1"/>
                </a:solidFill>
                <a:effectLst/>
                <a:uLnTx/>
                <a:uFillTx/>
                <a:latin typeface="+mn-lt"/>
                <a:ea typeface="+mn-ea"/>
                <a:cs typeface="+mn-cs"/>
              </a:rPr>
              <a:t> умение подражать взрослому, учит вслушиваться и понимать смысл речи.</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ru-RU" sz="2400" b="0" i="0" u="none" strike="noStrike" kern="1200" cap="none" spc="0" normalizeH="0" baseline="0" noProof="0" dirty="0" smtClean="0">
                <a:ln>
                  <a:noFill/>
                </a:ln>
                <a:solidFill>
                  <a:schemeClr val="tx1"/>
                </a:solidFill>
                <a:effectLst/>
                <a:uLnTx/>
                <a:uFillTx/>
                <a:latin typeface="+mn-lt"/>
                <a:ea typeface="+mn-ea"/>
                <a:cs typeface="+mn-cs"/>
              </a:rPr>
              <a:t>Малыш учится концентрировать своё внимание и правильно его распределять.</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ru-RU" sz="2400" b="0" i="0" u="none" strike="noStrike" kern="1200" cap="none" spc="0" normalizeH="0" baseline="0" noProof="0" dirty="0" smtClean="0">
                <a:ln>
                  <a:noFill/>
                </a:ln>
                <a:solidFill>
                  <a:schemeClr val="tx1"/>
                </a:solidFill>
                <a:effectLst/>
                <a:uLnTx/>
                <a:uFillTx/>
                <a:latin typeface="+mn-lt"/>
                <a:ea typeface="+mn-ea"/>
                <a:cs typeface="+mn-cs"/>
              </a:rPr>
              <a:t> Развивается память ребенка.</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ru-RU" sz="2400" b="0" i="0" u="none" strike="noStrike" kern="1200" cap="none" spc="0" normalizeH="0" baseline="0" noProof="0" dirty="0" smtClean="0">
                <a:ln>
                  <a:noFill/>
                </a:ln>
                <a:solidFill>
                  <a:schemeClr val="tx1"/>
                </a:solidFill>
                <a:effectLst/>
                <a:uLnTx/>
                <a:uFillTx/>
                <a:latin typeface="+mn-lt"/>
                <a:ea typeface="+mn-ea"/>
                <a:cs typeface="+mn-cs"/>
              </a:rPr>
              <a:t>Развиваются воображение и фантазия</a:t>
            </a:r>
            <a:r>
              <a:rPr kumimoji="0" lang="ru-RU" sz="32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ru-RU" sz="2400" b="0" i="0" u="none" strike="noStrike" kern="1200" cap="none" spc="0" normalizeH="0" baseline="0" noProof="0" dirty="0" smtClean="0">
                <a:ln>
                  <a:noFill/>
                </a:ln>
                <a:solidFill>
                  <a:schemeClr val="tx1"/>
                </a:solidFill>
                <a:effectLst/>
                <a:uLnTx/>
                <a:uFillTx/>
                <a:latin typeface="+mn-lt"/>
                <a:ea typeface="+mn-ea"/>
                <a:cs typeface="+mn-cs"/>
              </a:rPr>
              <a:t>Кисти рук и пальцы приобретут силу, хорошую подвижность и гибкость, исчезает скованность движений.</a:t>
            </a: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34976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par>
                          <p:cTn id="10" fill="hold">
                            <p:stCondLst>
                              <p:cond delay="1000"/>
                            </p:stCondLst>
                            <p:childTnLst>
                              <p:par>
                                <p:cTn id="11" presetID="43" presetClass="entr" presetSubtype="0" fill="hold" nodeType="afterEffect">
                                  <p:stCondLst>
                                    <p:cond delay="50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
                                        <p:tgtEl>
                                          <p:spTgt spid="6">
                                            <p:txEl>
                                              <p:pRg st="0" end="0"/>
                                            </p:txEl>
                                          </p:spTgt>
                                        </p:tgtEl>
                                      </p:cBhvr>
                                    </p:animEffect>
                                    <p:anim calcmode="lin" valueType="num">
                                      <p:cBhvr>
                                        <p:cTn id="14" dur="2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200" fill="hold"/>
                                        <p:tgtEl>
                                          <p:spTgt spid="6">
                                            <p:txEl>
                                              <p:pRg st="0" end="0"/>
                                            </p:txEl>
                                          </p:spTgt>
                                        </p:tgtEl>
                                        <p:attrNameLst>
                                          <p:attrName>ppt_y</p:attrName>
                                        </p:attrNameLst>
                                      </p:cBhvr>
                                      <p:tavLst>
                                        <p:tav tm="0">
                                          <p:val>
                                            <p:strVal val="#ppt_y+0.31"/>
                                          </p:val>
                                        </p:tav>
                                        <p:tav tm="100000">
                                          <p:val>
                                            <p:strVal val="#ppt_y+0.31"/>
                                          </p:val>
                                        </p:tav>
                                      </p:tavLst>
                                    </p:anim>
                                    <p:anim calcmode="lin" valueType="num">
                                      <p:cBhvr>
                                        <p:cTn id="16" dur="300" decel="50000" fill="hold">
                                          <p:stCondLst>
                                            <p:cond delay="200"/>
                                          </p:stCondLst>
                                        </p:cTn>
                                        <p:tgtEl>
                                          <p:spTgt spid="6">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300" decel="50000" fill="hold">
                                          <p:stCondLst>
                                            <p:cond delay="200"/>
                                          </p:stCondLst>
                                        </p:cTn>
                                        <p:tgtEl>
                                          <p:spTgt spid="6">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8" fill="hold">
                            <p:stCondLst>
                              <p:cond delay="2000"/>
                            </p:stCondLst>
                            <p:childTnLst>
                              <p:par>
                                <p:cTn id="19" presetID="43" presetClass="entr" presetSubtype="0" fill="hold" nodeType="afterEffect">
                                  <p:stCondLst>
                                    <p:cond delay="50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200"/>
                                        <p:tgtEl>
                                          <p:spTgt spid="6">
                                            <p:txEl>
                                              <p:pRg st="1" end="1"/>
                                            </p:txEl>
                                          </p:spTgt>
                                        </p:tgtEl>
                                      </p:cBhvr>
                                    </p:animEffect>
                                    <p:anim calcmode="lin" valueType="num">
                                      <p:cBhvr>
                                        <p:cTn id="22" dur="8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800" fill="hold"/>
                                        <p:tgtEl>
                                          <p:spTgt spid="6">
                                            <p:txEl>
                                              <p:pRg st="1" end="1"/>
                                            </p:txEl>
                                          </p:spTgt>
                                        </p:tgtEl>
                                        <p:attrNameLst>
                                          <p:attrName>ppt_y</p:attrName>
                                        </p:attrNameLst>
                                      </p:cBhvr>
                                      <p:tavLst>
                                        <p:tav tm="0">
                                          <p:val>
                                            <p:strVal val="#ppt_y+0.31"/>
                                          </p:val>
                                        </p:tav>
                                        <p:tav tm="100000">
                                          <p:val>
                                            <p:strVal val="#ppt_y+0.31"/>
                                          </p:val>
                                        </p:tav>
                                      </p:tavLst>
                                    </p:anim>
                                    <p:anim calcmode="lin" valueType="num">
                                      <p:cBhvr>
                                        <p:cTn id="24" dur="1200" decel="50000" fill="hold">
                                          <p:stCondLst>
                                            <p:cond delay="800"/>
                                          </p:stCondLst>
                                        </p:cTn>
                                        <p:tgtEl>
                                          <p:spTgt spid="6">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1200" decel="50000" fill="hold">
                                          <p:stCondLst>
                                            <p:cond delay="800"/>
                                          </p:stCondLst>
                                        </p:cTn>
                                        <p:tgtEl>
                                          <p:spTgt spid="6">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6" fill="hold">
                            <p:stCondLst>
                              <p:cond delay="4500"/>
                            </p:stCondLst>
                            <p:childTnLst>
                              <p:par>
                                <p:cTn id="27" presetID="43" presetClass="entr" presetSubtype="0" fill="hold" nodeType="afterEffect">
                                  <p:stCondLst>
                                    <p:cond delay="50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200"/>
                                        <p:tgtEl>
                                          <p:spTgt spid="6">
                                            <p:txEl>
                                              <p:pRg st="2" end="2"/>
                                            </p:txEl>
                                          </p:spTgt>
                                        </p:tgtEl>
                                      </p:cBhvr>
                                    </p:animEffect>
                                    <p:anim calcmode="lin" valueType="num">
                                      <p:cBhvr>
                                        <p:cTn id="30" dur="8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1" dur="800" fill="hold"/>
                                        <p:tgtEl>
                                          <p:spTgt spid="6">
                                            <p:txEl>
                                              <p:pRg st="2" end="2"/>
                                            </p:txEl>
                                          </p:spTgt>
                                        </p:tgtEl>
                                        <p:attrNameLst>
                                          <p:attrName>ppt_y</p:attrName>
                                        </p:attrNameLst>
                                      </p:cBhvr>
                                      <p:tavLst>
                                        <p:tav tm="0">
                                          <p:val>
                                            <p:strVal val="#ppt_y+0.31"/>
                                          </p:val>
                                        </p:tav>
                                        <p:tav tm="100000">
                                          <p:val>
                                            <p:strVal val="#ppt_y+0.31"/>
                                          </p:val>
                                        </p:tav>
                                      </p:tavLst>
                                    </p:anim>
                                    <p:anim calcmode="lin" valueType="num">
                                      <p:cBhvr>
                                        <p:cTn id="32" dur="1200" decel="50000" fill="hold">
                                          <p:stCondLst>
                                            <p:cond delay="800"/>
                                          </p:stCondLst>
                                        </p:cTn>
                                        <p:tgtEl>
                                          <p:spTgt spid="6">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1200" decel="50000" fill="hold">
                                          <p:stCondLst>
                                            <p:cond delay="800"/>
                                          </p:stCondLst>
                                        </p:cTn>
                                        <p:tgtEl>
                                          <p:spTgt spid="6">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4" fill="hold">
                            <p:stCondLst>
                              <p:cond delay="7000"/>
                            </p:stCondLst>
                            <p:childTnLst>
                              <p:par>
                                <p:cTn id="35" presetID="43" presetClass="entr" presetSubtype="0" fill="hold" nodeType="afterEffect">
                                  <p:stCondLst>
                                    <p:cond delay="50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200"/>
                                        <p:tgtEl>
                                          <p:spTgt spid="6">
                                            <p:txEl>
                                              <p:pRg st="3" end="3"/>
                                            </p:txEl>
                                          </p:spTgt>
                                        </p:tgtEl>
                                      </p:cBhvr>
                                    </p:animEffect>
                                    <p:anim calcmode="lin" valueType="num">
                                      <p:cBhvr>
                                        <p:cTn id="38" dur="8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9" dur="800" fill="hold"/>
                                        <p:tgtEl>
                                          <p:spTgt spid="6">
                                            <p:txEl>
                                              <p:pRg st="3" end="3"/>
                                            </p:txEl>
                                          </p:spTgt>
                                        </p:tgtEl>
                                        <p:attrNameLst>
                                          <p:attrName>ppt_y</p:attrName>
                                        </p:attrNameLst>
                                      </p:cBhvr>
                                      <p:tavLst>
                                        <p:tav tm="0">
                                          <p:val>
                                            <p:strVal val="#ppt_y+0.31"/>
                                          </p:val>
                                        </p:tav>
                                        <p:tav tm="100000">
                                          <p:val>
                                            <p:strVal val="#ppt_y+0.31"/>
                                          </p:val>
                                        </p:tav>
                                      </p:tavLst>
                                    </p:anim>
                                    <p:anim calcmode="lin" valueType="num">
                                      <p:cBhvr>
                                        <p:cTn id="40" dur="1200" decel="50000" fill="hold">
                                          <p:stCondLst>
                                            <p:cond delay="800"/>
                                          </p:stCondLst>
                                        </p:cTn>
                                        <p:tgtEl>
                                          <p:spTgt spid="6">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1" dur="1200" decel="50000" fill="hold">
                                          <p:stCondLst>
                                            <p:cond delay="800"/>
                                          </p:stCondLst>
                                        </p:cTn>
                                        <p:tgtEl>
                                          <p:spTgt spid="6">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2" fill="hold">
                            <p:stCondLst>
                              <p:cond delay="9500"/>
                            </p:stCondLst>
                            <p:childTnLst>
                              <p:par>
                                <p:cTn id="43" presetID="43" presetClass="entr" presetSubtype="0" fill="hold" nodeType="afterEffect">
                                  <p:stCondLst>
                                    <p:cond delay="500"/>
                                  </p:stCondLst>
                                  <p:childTnLst>
                                    <p:set>
                                      <p:cBhvr>
                                        <p:cTn id="44" dur="1" fill="hold">
                                          <p:stCondLst>
                                            <p:cond delay="0"/>
                                          </p:stCondLst>
                                        </p:cTn>
                                        <p:tgtEl>
                                          <p:spTgt spid="6">
                                            <p:txEl>
                                              <p:pRg st="4" end="4"/>
                                            </p:txEl>
                                          </p:spTgt>
                                        </p:tgtEl>
                                        <p:attrNameLst>
                                          <p:attrName>style.visibility</p:attrName>
                                        </p:attrNameLst>
                                      </p:cBhvr>
                                      <p:to>
                                        <p:strVal val="visible"/>
                                      </p:to>
                                    </p:set>
                                    <p:animEffect transition="in" filter="fade">
                                      <p:cBhvr>
                                        <p:cTn id="45" dur="200"/>
                                        <p:tgtEl>
                                          <p:spTgt spid="6">
                                            <p:txEl>
                                              <p:pRg st="4" end="4"/>
                                            </p:txEl>
                                          </p:spTgt>
                                        </p:tgtEl>
                                      </p:cBhvr>
                                    </p:animEffect>
                                    <p:anim calcmode="lin" valueType="num">
                                      <p:cBhvr>
                                        <p:cTn id="46" dur="8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7" dur="800" fill="hold"/>
                                        <p:tgtEl>
                                          <p:spTgt spid="6">
                                            <p:txEl>
                                              <p:pRg st="4" end="4"/>
                                            </p:txEl>
                                          </p:spTgt>
                                        </p:tgtEl>
                                        <p:attrNameLst>
                                          <p:attrName>ppt_y</p:attrName>
                                        </p:attrNameLst>
                                      </p:cBhvr>
                                      <p:tavLst>
                                        <p:tav tm="0">
                                          <p:val>
                                            <p:strVal val="#ppt_y+0.31"/>
                                          </p:val>
                                        </p:tav>
                                        <p:tav tm="100000">
                                          <p:val>
                                            <p:strVal val="#ppt_y+0.31"/>
                                          </p:val>
                                        </p:tav>
                                      </p:tavLst>
                                    </p:anim>
                                    <p:anim calcmode="lin" valueType="num">
                                      <p:cBhvr>
                                        <p:cTn id="48" dur="1200" decel="50000" fill="hold">
                                          <p:stCondLst>
                                            <p:cond delay="800"/>
                                          </p:stCondLst>
                                        </p:cTn>
                                        <p:tgtEl>
                                          <p:spTgt spid="6">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9" dur="1200" decel="50000" fill="hold">
                                          <p:stCondLst>
                                            <p:cond delay="800"/>
                                          </p:stCondLst>
                                        </p:cTn>
                                        <p:tgtEl>
                                          <p:spTgt spid="6">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50" fill="hold">
                            <p:stCondLst>
                              <p:cond delay="12000"/>
                            </p:stCondLst>
                            <p:childTnLst>
                              <p:par>
                                <p:cTn id="51" presetID="43" presetClass="entr" presetSubtype="0" fill="hold" nodeType="afterEffect">
                                  <p:stCondLst>
                                    <p:cond delay="500"/>
                                  </p:stCondLst>
                                  <p:childTnLst>
                                    <p:set>
                                      <p:cBhvr>
                                        <p:cTn id="52" dur="1" fill="hold">
                                          <p:stCondLst>
                                            <p:cond delay="0"/>
                                          </p:stCondLst>
                                        </p:cTn>
                                        <p:tgtEl>
                                          <p:spTgt spid="6">
                                            <p:txEl>
                                              <p:pRg st="5" end="5"/>
                                            </p:txEl>
                                          </p:spTgt>
                                        </p:tgtEl>
                                        <p:attrNameLst>
                                          <p:attrName>style.visibility</p:attrName>
                                        </p:attrNameLst>
                                      </p:cBhvr>
                                      <p:to>
                                        <p:strVal val="visible"/>
                                      </p:to>
                                    </p:set>
                                    <p:animEffect transition="in" filter="fade">
                                      <p:cBhvr>
                                        <p:cTn id="53" dur="200"/>
                                        <p:tgtEl>
                                          <p:spTgt spid="6">
                                            <p:txEl>
                                              <p:pRg st="5" end="5"/>
                                            </p:txEl>
                                          </p:spTgt>
                                        </p:tgtEl>
                                      </p:cBhvr>
                                    </p:animEffect>
                                    <p:anim calcmode="lin" valueType="num">
                                      <p:cBhvr>
                                        <p:cTn id="54" dur="8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5" dur="800" fill="hold"/>
                                        <p:tgtEl>
                                          <p:spTgt spid="6">
                                            <p:txEl>
                                              <p:pRg st="5" end="5"/>
                                            </p:txEl>
                                          </p:spTgt>
                                        </p:tgtEl>
                                        <p:attrNameLst>
                                          <p:attrName>ppt_y</p:attrName>
                                        </p:attrNameLst>
                                      </p:cBhvr>
                                      <p:tavLst>
                                        <p:tav tm="0">
                                          <p:val>
                                            <p:strVal val="#ppt_y+0.31"/>
                                          </p:val>
                                        </p:tav>
                                        <p:tav tm="100000">
                                          <p:val>
                                            <p:strVal val="#ppt_y+0.31"/>
                                          </p:val>
                                        </p:tav>
                                      </p:tavLst>
                                    </p:anim>
                                    <p:anim calcmode="lin" valueType="num">
                                      <p:cBhvr>
                                        <p:cTn id="56" dur="1200" decel="50000" fill="hold">
                                          <p:stCondLst>
                                            <p:cond delay="800"/>
                                          </p:stCondLst>
                                        </p:cTn>
                                        <p:tgtEl>
                                          <p:spTgt spid="6">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7" dur="1200" decel="50000" fill="hold">
                                          <p:stCondLst>
                                            <p:cond delay="800"/>
                                          </p:stCondLst>
                                        </p:cTn>
                                        <p:tgtEl>
                                          <p:spTgt spid="6">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074" name="Picture 2" descr="C:\Users\Алексей\Desktop\картинки\images (1).jpg"/>
          <p:cNvPicPr>
            <a:picLocks noChangeAspect="1" noChangeArrowheads="1"/>
          </p:cNvPicPr>
          <p:nvPr/>
        </p:nvPicPr>
        <p:blipFill>
          <a:blip r:embed="rId3" cstate="print"/>
          <a:srcRect/>
          <a:stretch>
            <a:fillRect/>
          </a:stretch>
        </p:blipFill>
        <p:spPr bwMode="auto">
          <a:xfrm>
            <a:off x="4067944" y="3861048"/>
            <a:ext cx="3904804" cy="2996952"/>
          </a:xfrm>
          <a:prstGeom prst="rect">
            <a:avLst/>
          </a:prstGeom>
          <a:ln>
            <a:noFill/>
          </a:ln>
          <a:effectLst>
            <a:softEdge rad="112500"/>
          </a:effectLst>
        </p:spPr>
      </p:pic>
      <p:sp>
        <p:nvSpPr>
          <p:cNvPr id="11" name="Содержимое 10"/>
          <p:cNvSpPr>
            <a:spLocks noGrp="1"/>
          </p:cNvSpPr>
          <p:nvPr>
            <p:ph idx="1"/>
          </p:nvPr>
        </p:nvSpPr>
        <p:spPr>
          <a:xfrm>
            <a:off x="467544" y="620688"/>
            <a:ext cx="4608512" cy="5904656"/>
          </a:xfrm>
        </p:spPr>
        <p:txBody>
          <a:bodyPr>
            <a:noAutofit/>
          </a:bodyPr>
          <a:lstStyle/>
          <a:p>
            <a:pPr algn="ctr">
              <a:lnSpc>
                <a:spcPct val="115000"/>
              </a:lnSpc>
              <a:spcAft>
                <a:spcPts val="1000"/>
              </a:spcAft>
              <a:buNone/>
            </a:pPr>
            <a:r>
              <a:rPr lang="ru-RU" sz="2300" dirty="0" smtClean="0">
                <a:ea typeface="Calibri"/>
                <a:cs typeface="Times New Roman"/>
              </a:rPr>
              <a:t>Движения пальцев и кистей рук имеют развивающее воздействие. На ладони и на стопе находится около 1000 важных, биологически активных точек. Воздействуя на них, можно регулировать функционирование внутренних органов организма. Так, массируя мизинец, можно активизировать работу сердца, безымянный палец – печени, средний – кишечника, указательный – желудка, большой – головы.</a:t>
            </a:r>
          </a:p>
          <a:p>
            <a:pPr algn="ctr">
              <a:lnSpc>
                <a:spcPct val="115000"/>
              </a:lnSpc>
              <a:spcAft>
                <a:spcPts val="1000"/>
              </a:spcAft>
              <a:buNone/>
            </a:pPr>
            <a:endParaRPr lang="ru-RU" sz="2300" dirty="0" smtClean="0">
              <a:ea typeface="Calibri"/>
              <a:cs typeface="Times New Roman"/>
            </a:endParaRPr>
          </a:p>
        </p:txBody>
      </p:sp>
      <p:pic>
        <p:nvPicPr>
          <p:cNvPr id="12" name="Picture 2" descr="C:\Users\Алексей\Desktop\Download\images (4).jpg"/>
          <p:cNvPicPr>
            <a:picLocks noChangeAspect="1" noChangeArrowheads="1"/>
          </p:cNvPicPr>
          <p:nvPr/>
        </p:nvPicPr>
        <p:blipFill>
          <a:blip r:embed="rId4" cstate="print"/>
          <a:srcRect/>
          <a:stretch>
            <a:fillRect/>
          </a:stretch>
        </p:blipFill>
        <p:spPr bwMode="auto">
          <a:xfrm>
            <a:off x="5975648" y="0"/>
            <a:ext cx="3168352" cy="3988585"/>
          </a:xfrm>
          <a:prstGeom prst="rect">
            <a:avLst/>
          </a:prstGeom>
          <a:ln>
            <a:noFill/>
          </a:ln>
          <a:effectLst>
            <a:softEdge rad="112500"/>
          </a:effectLst>
        </p:spPr>
      </p:pic>
    </p:spTree>
    <p:extLst>
      <p:ext uri="{BB962C8B-B14F-4D97-AF65-F5344CB8AC3E}">
        <p14:creationId xmlns:p14="http://schemas.microsoft.com/office/powerpoint/2010/main" val="234976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31" presetClass="entr" presetSubtype="0" fill="hold" nodeType="afterEffect">
                                  <p:stCondLst>
                                    <p:cond delay="1000"/>
                                  </p:stCondLst>
                                  <p:iterate type="lt">
                                    <p:tmPct val="5000"/>
                                  </p:iterate>
                                  <p:childTnLst>
                                    <p:set>
                                      <p:cBhvr>
                                        <p:cTn id="13" dur="1" fill="hold">
                                          <p:stCondLst>
                                            <p:cond delay="0"/>
                                          </p:stCondLst>
                                        </p:cTn>
                                        <p:tgtEl>
                                          <p:spTgt spid="3074"/>
                                        </p:tgtEl>
                                        <p:attrNameLst>
                                          <p:attrName>style.visibility</p:attrName>
                                        </p:attrNameLst>
                                      </p:cBhvr>
                                      <p:to>
                                        <p:strVal val="visible"/>
                                      </p:to>
                                    </p:set>
                                    <p:anim calcmode="lin" valueType="num">
                                      <p:cBhvr>
                                        <p:cTn id="14" dur="1000" fill="hold"/>
                                        <p:tgtEl>
                                          <p:spTgt spid="3074"/>
                                        </p:tgtEl>
                                        <p:attrNameLst>
                                          <p:attrName>ppt_w</p:attrName>
                                        </p:attrNameLst>
                                      </p:cBhvr>
                                      <p:tavLst>
                                        <p:tav tm="0">
                                          <p:val>
                                            <p:fltVal val="0"/>
                                          </p:val>
                                        </p:tav>
                                        <p:tav tm="100000">
                                          <p:val>
                                            <p:strVal val="#ppt_w"/>
                                          </p:val>
                                        </p:tav>
                                      </p:tavLst>
                                    </p:anim>
                                    <p:anim calcmode="lin" valueType="num">
                                      <p:cBhvr>
                                        <p:cTn id="15" dur="1000" fill="hold"/>
                                        <p:tgtEl>
                                          <p:spTgt spid="3074"/>
                                        </p:tgtEl>
                                        <p:attrNameLst>
                                          <p:attrName>ppt_h</p:attrName>
                                        </p:attrNameLst>
                                      </p:cBhvr>
                                      <p:tavLst>
                                        <p:tav tm="0">
                                          <p:val>
                                            <p:fltVal val="0"/>
                                          </p:val>
                                        </p:tav>
                                        <p:tav tm="100000">
                                          <p:val>
                                            <p:strVal val="#ppt_h"/>
                                          </p:val>
                                        </p:tav>
                                      </p:tavLst>
                                    </p:anim>
                                    <p:anim calcmode="lin" valueType="num">
                                      <p:cBhvr>
                                        <p:cTn id="16" dur="1000" fill="hold"/>
                                        <p:tgtEl>
                                          <p:spTgt spid="3074"/>
                                        </p:tgtEl>
                                        <p:attrNameLst>
                                          <p:attrName>style.rotation</p:attrName>
                                        </p:attrNameLst>
                                      </p:cBhvr>
                                      <p:tavLst>
                                        <p:tav tm="0">
                                          <p:val>
                                            <p:fltVal val="90"/>
                                          </p:val>
                                        </p:tav>
                                        <p:tav tm="100000">
                                          <p:val>
                                            <p:fltVal val="0"/>
                                          </p:val>
                                        </p:tav>
                                      </p:tavLst>
                                    </p:anim>
                                    <p:animEffect transition="in" filter="fade">
                                      <p:cBhvr>
                                        <p:cTn id="17"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Содержимое 4"/>
          <p:cNvSpPr>
            <a:spLocks noGrp="1"/>
          </p:cNvSpPr>
          <p:nvPr>
            <p:ph idx="1"/>
          </p:nvPr>
        </p:nvSpPr>
        <p:spPr>
          <a:xfrm>
            <a:off x="539552" y="1916832"/>
            <a:ext cx="8229600" cy="4525963"/>
          </a:xfrm>
        </p:spPr>
        <p:txBody>
          <a:bodyPr>
            <a:normAutofit fontScale="77500" lnSpcReduction="20000"/>
          </a:bodyPr>
          <a:lstStyle/>
          <a:p>
            <a:r>
              <a:rPr lang="ru-RU" dirty="0" smtClean="0">
                <a:ea typeface="Calibri"/>
                <a:cs typeface="Times New Roman"/>
              </a:rPr>
              <a:t>Начинать работу по развитию мелкой моторики нужно с самого раннего возраста. Уже грудному младенцу можно массировать пальчики, воздействуя тем самым на активные точки, связанные с корой головного мозга. </a:t>
            </a:r>
          </a:p>
          <a:p>
            <a:r>
              <a:rPr lang="ru-RU" dirty="0" smtClean="0">
                <a:ea typeface="Calibri"/>
                <a:cs typeface="Times New Roman"/>
              </a:rPr>
              <a:t>В раннем и младшем дошкольном возрасте нужно выполнять простые упражнения, сопровождаемые стихотворным текстом, не забывать о развитии элементарных навыков самообслуживания: застегивать и расстегивать пуговицы, завязывать шнурки и т. д. </a:t>
            </a:r>
          </a:p>
          <a:p>
            <a:r>
              <a:rPr lang="ru-RU" dirty="0" smtClean="0">
                <a:ea typeface="Calibri"/>
                <a:cs typeface="Times New Roman"/>
              </a:rPr>
              <a:t>Чтобы заинтересовать ребенка и помочь ему овладеть новой информацией, нужно превратить обучение в игру, не отступать, если задания покажутся трудными, не забывать хвалить ребенка. </a:t>
            </a:r>
          </a:p>
          <a:p>
            <a:endParaRPr lang="ru-RU" dirty="0" smtClean="0">
              <a:ea typeface="Calibri"/>
              <a:cs typeface="Times New Roman"/>
            </a:endParaRPr>
          </a:p>
          <a:p>
            <a:endParaRPr lang="ru-RU" dirty="0"/>
          </a:p>
        </p:txBody>
      </p:sp>
      <p:pic>
        <p:nvPicPr>
          <p:cNvPr id="4099" name="Picture 3" descr="C:\Users\Алексей\Desktop\картинки\images (11).jpg"/>
          <p:cNvPicPr>
            <a:picLocks noChangeAspect="1" noChangeArrowheads="1"/>
          </p:cNvPicPr>
          <p:nvPr/>
        </p:nvPicPr>
        <p:blipFill>
          <a:blip r:embed="rId3" cstate="print"/>
          <a:srcRect/>
          <a:stretch>
            <a:fillRect/>
          </a:stretch>
        </p:blipFill>
        <p:spPr bwMode="auto">
          <a:xfrm>
            <a:off x="2555776" y="95250"/>
            <a:ext cx="3816424" cy="1808084"/>
          </a:xfrm>
          <a:prstGeom prst="rect">
            <a:avLst/>
          </a:prstGeom>
          <a:ln>
            <a:noFill/>
          </a:ln>
          <a:effectLst>
            <a:softEdge rad="112500"/>
          </a:effectLst>
        </p:spPr>
      </p:pic>
    </p:spTree>
    <p:extLst>
      <p:ext uri="{BB962C8B-B14F-4D97-AF65-F5344CB8AC3E}">
        <p14:creationId xmlns:p14="http://schemas.microsoft.com/office/powerpoint/2010/main" val="234976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500" fill="hold"/>
                                        <p:tgtEl>
                                          <p:spTgt spid="4099"/>
                                        </p:tgtEl>
                                        <p:attrNameLst>
                                          <p:attrName>ppt_w</p:attrName>
                                        </p:attrNameLst>
                                      </p:cBhvr>
                                      <p:tavLst>
                                        <p:tav tm="0">
                                          <p:val>
                                            <p:fltVal val="0"/>
                                          </p:val>
                                        </p:tav>
                                        <p:tav tm="100000">
                                          <p:val>
                                            <p:strVal val="#ppt_w"/>
                                          </p:val>
                                        </p:tav>
                                      </p:tavLst>
                                    </p:anim>
                                    <p:anim calcmode="lin" valueType="num">
                                      <p:cBhvr>
                                        <p:cTn id="8" dur="500" fill="hold"/>
                                        <p:tgtEl>
                                          <p:spTgt spid="4099"/>
                                        </p:tgtEl>
                                        <p:attrNameLst>
                                          <p:attrName>ppt_h</p:attrName>
                                        </p:attrNameLst>
                                      </p:cBhvr>
                                      <p:tavLst>
                                        <p:tav tm="0">
                                          <p:val>
                                            <p:fltVal val="0"/>
                                          </p:val>
                                        </p:tav>
                                        <p:tav tm="100000">
                                          <p:val>
                                            <p:strVal val="#ppt_h"/>
                                          </p:val>
                                        </p:tav>
                                      </p:tavLst>
                                    </p:anim>
                                    <p:animEffect transition="in" filter="fade">
                                      <p:cBhvr>
                                        <p:cTn id="9" dur="500"/>
                                        <p:tgtEl>
                                          <p:spTgt spid="4099"/>
                                        </p:tgtEl>
                                      </p:cBhvr>
                                    </p:animEffect>
                                  </p:childTnLst>
                                </p:cTn>
                              </p:par>
                              <p:par>
                                <p:cTn id="10" presetID="17" presetClass="entr" presetSubtype="10" fill="hold"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par>
                          <p:cTn id="14" fill="hold">
                            <p:stCondLst>
                              <p:cond delay="500"/>
                            </p:stCondLst>
                            <p:childTnLst>
                              <p:par>
                                <p:cTn id="15" presetID="17" presetClass="entr" presetSubtype="10" fill="hold" nodeType="afterEffect">
                                  <p:stCondLst>
                                    <p:cond delay="350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p:cTn id="17" dur="2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8"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par>
                          <p:cTn id="19" fill="hold">
                            <p:stCondLst>
                              <p:cond delay="6000"/>
                            </p:stCondLst>
                            <p:childTnLst>
                              <p:par>
                                <p:cTn id="20" presetID="17" presetClass="entr" presetSubtype="10" fill="hold" nodeType="afterEffect">
                                  <p:stCondLst>
                                    <p:cond delay="350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p:cTn id="22" dur="2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3" dur="20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Содержимое 8"/>
          <p:cNvSpPr>
            <a:spLocks noGrp="1"/>
          </p:cNvSpPr>
          <p:nvPr>
            <p:ph idx="1"/>
          </p:nvPr>
        </p:nvSpPr>
        <p:spPr>
          <a:xfrm>
            <a:off x="611560" y="260648"/>
            <a:ext cx="6912768" cy="6264696"/>
          </a:xfrm>
        </p:spPr>
        <p:txBody>
          <a:bodyPr>
            <a:normAutofit fontScale="92500" lnSpcReduction="20000"/>
          </a:bodyPr>
          <a:lstStyle/>
          <a:p>
            <a:pPr algn="ctr">
              <a:lnSpc>
                <a:spcPct val="115000"/>
              </a:lnSpc>
              <a:spcAft>
                <a:spcPts val="1000"/>
              </a:spcAft>
              <a:buNone/>
            </a:pPr>
            <a:r>
              <a:rPr lang="ru-RU" dirty="0" smtClean="0">
                <a:latin typeface="Times New Roman" pitchFamily="18" charset="0"/>
                <a:ea typeface="Calibri"/>
                <a:cs typeface="Times New Roman" pitchFamily="18" charset="0"/>
              </a:rPr>
              <a:t>Необходимо помнить три важных правила. </a:t>
            </a:r>
          </a:p>
          <a:p>
            <a:pPr>
              <a:lnSpc>
                <a:spcPct val="115000"/>
              </a:lnSpc>
              <a:spcAft>
                <a:spcPts val="1000"/>
              </a:spcAft>
            </a:pPr>
            <a:r>
              <a:rPr lang="ru-RU" dirty="0" smtClean="0">
                <a:latin typeface="Times New Roman" pitchFamily="18" charset="0"/>
                <a:ea typeface="Calibri"/>
                <a:cs typeface="Times New Roman" pitchFamily="18" charset="0"/>
              </a:rPr>
              <a:t>первое: пальцы левой и правой рук следует нагружать равномерно;</a:t>
            </a:r>
          </a:p>
          <a:p>
            <a:pPr>
              <a:lnSpc>
                <a:spcPct val="115000"/>
              </a:lnSpc>
              <a:spcAft>
                <a:spcPts val="1000"/>
              </a:spcAft>
            </a:pPr>
            <a:r>
              <a:rPr lang="ru-RU" dirty="0" smtClean="0">
                <a:latin typeface="Times New Roman" pitchFamily="18" charset="0"/>
                <a:ea typeface="Calibri"/>
                <a:cs typeface="Times New Roman" pitchFamily="18" charset="0"/>
              </a:rPr>
              <a:t>второе: после каждого упражнения нужно расслаблять пальцы (например, потрясти кистями рук); </a:t>
            </a:r>
          </a:p>
          <a:p>
            <a:pPr>
              <a:lnSpc>
                <a:spcPct val="115000"/>
              </a:lnSpc>
              <a:spcAft>
                <a:spcPts val="1000"/>
              </a:spcAft>
            </a:pPr>
            <a:r>
              <a:rPr lang="ru-RU" dirty="0" smtClean="0">
                <a:latin typeface="Times New Roman" pitchFamily="18" charset="0"/>
                <a:ea typeface="Calibri"/>
                <a:cs typeface="Times New Roman" pitchFamily="18" charset="0"/>
              </a:rPr>
              <a:t>третье: поскольку пальчиковая гимнастика оказывает комплексное воздействие, она должна использоваться на всех занятиях в ДОУ.</a:t>
            </a:r>
          </a:p>
          <a:p>
            <a:endParaRPr lang="ru-RU" dirty="0">
              <a:latin typeface="Times New Roman" pitchFamily="18" charset="0"/>
              <a:cs typeface="Times New Roman" pitchFamily="18" charset="0"/>
            </a:endParaRPr>
          </a:p>
        </p:txBody>
      </p:sp>
      <p:pic>
        <p:nvPicPr>
          <p:cNvPr id="7170" name="Picture 2" descr="C:\Users\Алексей\Desktop\Download\pic (2).gif"/>
          <p:cNvPicPr>
            <a:picLocks noChangeAspect="1" noChangeArrowheads="1" noCrop="1"/>
          </p:cNvPicPr>
          <p:nvPr/>
        </p:nvPicPr>
        <p:blipFill>
          <a:blip r:embed="rId3" cstate="print"/>
          <a:srcRect/>
          <a:stretch>
            <a:fillRect/>
          </a:stretch>
        </p:blipFill>
        <p:spPr bwMode="auto">
          <a:xfrm>
            <a:off x="6623720" y="2204864"/>
            <a:ext cx="2520280" cy="2520280"/>
          </a:xfrm>
          <a:prstGeom prst="rect">
            <a:avLst/>
          </a:prstGeom>
          <a:noFill/>
        </p:spPr>
      </p:pic>
    </p:spTree>
    <p:extLst>
      <p:ext uri="{BB962C8B-B14F-4D97-AF65-F5344CB8AC3E}">
        <p14:creationId xmlns:p14="http://schemas.microsoft.com/office/powerpoint/2010/main" val="234976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250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1000"/>
                                        <p:tgtEl>
                                          <p:spTgt spid="9">
                                            <p:txEl>
                                              <p:pRg st="2" end="2"/>
                                            </p:txEl>
                                          </p:spTgt>
                                        </p:tgtEl>
                                      </p:cBhvr>
                                    </p:animEffect>
                                    <p:anim calcmode="lin" valueType="num">
                                      <p:cBhvr>
                                        <p:cTn id="14"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4500"/>
                            </p:stCondLst>
                            <p:childTnLst>
                              <p:par>
                                <p:cTn id="17" presetID="42" presetClass="entr" presetSubtype="0" fill="hold" nodeType="afterEffect">
                                  <p:stCondLst>
                                    <p:cond delay="250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1000"/>
                                        <p:tgtEl>
                                          <p:spTgt spid="9">
                                            <p:txEl>
                                              <p:pRg st="3" end="3"/>
                                            </p:txEl>
                                          </p:spTgt>
                                        </p:tgtEl>
                                      </p:cBhvr>
                                    </p:animEffect>
                                    <p:anim calcmode="lin" valueType="num">
                                      <p:cBhvr>
                                        <p:cTn id="20"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123" name="Picture 3" descr="C:\Users\Алексей\Desktop\картинки\images (3).jpg"/>
          <p:cNvPicPr>
            <a:picLocks noChangeAspect="1" noChangeArrowheads="1"/>
          </p:cNvPicPr>
          <p:nvPr/>
        </p:nvPicPr>
        <p:blipFill>
          <a:blip r:embed="rId3" cstate="print"/>
          <a:srcRect/>
          <a:stretch>
            <a:fillRect/>
          </a:stretch>
        </p:blipFill>
        <p:spPr bwMode="auto">
          <a:xfrm>
            <a:off x="2843808" y="3068960"/>
            <a:ext cx="3607476" cy="28375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Содержимое 8"/>
          <p:cNvSpPr>
            <a:spLocks noGrp="1"/>
          </p:cNvSpPr>
          <p:nvPr>
            <p:ph idx="1"/>
          </p:nvPr>
        </p:nvSpPr>
        <p:spPr>
          <a:xfrm>
            <a:off x="395536" y="332657"/>
            <a:ext cx="8229600" cy="2520280"/>
          </a:xfrm>
        </p:spPr>
        <p:txBody>
          <a:bodyPr/>
          <a:lstStyle/>
          <a:p>
            <a:pPr algn="ctr">
              <a:buNone/>
            </a:pPr>
            <a:r>
              <a:rPr lang="ru-RU" dirty="0" smtClean="0">
                <a:ea typeface="Calibri"/>
                <a:cs typeface="Times New Roman"/>
              </a:rPr>
              <a:t>Существует несколько видов игр  и упражнений на развитие мелкой моторики, которыми можно заниматься как в детском саду, так и дома.</a:t>
            </a:r>
            <a:endParaRPr lang="ru-RU" dirty="0" smtClean="0"/>
          </a:p>
          <a:p>
            <a:pPr algn="ctr">
              <a:buNone/>
            </a:pPr>
            <a:endParaRPr lang="ru-RU" dirty="0"/>
          </a:p>
        </p:txBody>
      </p:sp>
      <p:pic>
        <p:nvPicPr>
          <p:cNvPr id="5122" name="Picture 2" descr="C:\Users\Алексей\Desktop\картинки\images (6).jpg"/>
          <p:cNvPicPr>
            <a:picLocks noChangeAspect="1" noChangeArrowheads="1"/>
          </p:cNvPicPr>
          <p:nvPr/>
        </p:nvPicPr>
        <p:blipFill>
          <a:blip r:embed="rId4" cstate="print"/>
          <a:srcRect/>
          <a:stretch>
            <a:fillRect/>
          </a:stretch>
        </p:blipFill>
        <p:spPr bwMode="auto">
          <a:xfrm rot="20800406">
            <a:off x="275850" y="3037842"/>
            <a:ext cx="2591485" cy="310134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124" name="Picture 4" descr="C:\Users\Алексей\Desktop\картинки\images (5).jpg"/>
          <p:cNvPicPr>
            <a:picLocks noChangeAspect="1" noChangeArrowheads="1"/>
          </p:cNvPicPr>
          <p:nvPr/>
        </p:nvPicPr>
        <p:blipFill>
          <a:blip r:embed="rId5" cstate="print"/>
          <a:srcRect/>
          <a:stretch>
            <a:fillRect/>
          </a:stretch>
        </p:blipFill>
        <p:spPr bwMode="auto">
          <a:xfrm rot="845197">
            <a:off x="6473177" y="3090910"/>
            <a:ext cx="2333549" cy="305980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34976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ppt_w</p:attrName>
                                        </p:attrNameLst>
                                      </p:cBhvr>
                                      <p:tavLst>
                                        <p:tav tm="0">
                                          <p:val>
                                            <p:fltVal val="0"/>
                                          </p:val>
                                        </p:tav>
                                        <p:tav tm="100000">
                                          <p:val>
                                            <p:strVal val="#ppt_w"/>
                                          </p:val>
                                        </p:tav>
                                      </p:tavLst>
                                    </p:anim>
                                    <p:anim calcmode="lin" valueType="num">
                                      <p:cBhvr>
                                        <p:cTn id="8" dur="500" fill="hold"/>
                                        <p:tgtEl>
                                          <p:spTgt spid="5123"/>
                                        </p:tgtEl>
                                        <p:attrNameLst>
                                          <p:attrName>ppt_h</p:attrName>
                                        </p:attrNameLst>
                                      </p:cBhvr>
                                      <p:tavLst>
                                        <p:tav tm="0">
                                          <p:val>
                                            <p:fltVal val="0"/>
                                          </p:val>
                                        </p:tav>
                                        <p:tav tm="100000">
                                          <p:val>
                                            <p:strVal val="#ppt_h"/>
                                          </p:val>
                                        </p:tav>
                                      </p:tavLst>
                                    </p:anim>
                                    <p:anim calcmode="lin" valueType="num">
                                      <p:cBhvr>
                                        <p:cTn id="9" dur="500" fill="hold"/>
                                        <p:tgtEl>
                                          <p:spTgt spid="5123"/>
                                        </p:tgtEl>
                                        <p:attrNameLst>
                                          <p:attrName>style.rotation</p:attrName>
                                        </p:attrNameLst>
                                      </p:cBhvr>
                                      <p:tavLst>
                                        <p:tav tm="0">
                                          <p:val>
                                            <p:fltVal val="360"/>
                                          </p:val>
                                        </p:tav>
                                        <p:tav tm="100000">
                                          <p:val>
                                            <p:fltVal val="0"/>
                                          </p:val>
                                        </p:tav>
                                      </p:tavLst>
                                    </p:anim>
                                    <p:animEffect transition="in" filter="fade">
                                      <p:cBhvr>
                                        <p:cTn id="10" dur="500"/>
                                        <p:tgtEl>
                                          <p:spTgt spid="5123"/>
                                        </p:tgtEl>
                                      </p:cBhvr>
                                    </p:animEffect>
                                  </p:childTnLst>
                                </p:cTn>
                              </p:par>
                            </p:childTnLst>
                          </p:cTn>
                        </p:par>
                        <p:par>
                          <p:cTn id="11" fill="hold">
                            <p:stCondLst>
                              <p:cond delay="500"/>
                            </p:stCondLst>
                            <p:childTnLst>
                              <p:par>
                                <p:cTn id="12" presetID="49" presetClass="entr" presetSubtype="0" decel="100000" fill="hold" nodeType="afterEffect">
                                  <p:stCondLst>
                                    <p:cond delay="1000"/>
                                  </p:stCondLst>
                                  <p:childTnLst>
                                    <p:set>
                                      <p:cBhvr>
                                        <p:cTn id="13" dur="1" fill="hold">
                                          <p:stCondLst>
                                            <p:cond delay="0"/>
                                          </p:stCondLst>
                                        </p:cTn>
                                        <p:tgtEl>
                                          <p:spTgt spid="5122"/>
                                        </p:tgtEl>
                                        <p:attrNameLst>
                                          <p:attrName>style.visibility</p:attrName>
                                        </p:attrNameLst>
                                      </p:cBhvr>
                                      <p:to>
                                        <p:strVal val="visible"/>
                                      </p:to>
                                    </p:set>
                                    <p:anim calcmode="lin" valueType="num">
                                      <p:cBhvr>
                                        <p:cTn id="14" dur="500" fill="hold"/>
                                        <p:tgtEl>
                                          <p:spTgt spid="5122"/>
                                        </p:tgtEl>
                                        <p:attrNameLst>
                                          <p:attrName>ppt_w</p:attrName>
                                        </p:attrNameLst>
                                      </p:cBhvr>
                                      <p:tavLst>
                                        <p:tav tm="0">
                                          <p:val>
                                            <p:fltVal val="0"/>
                                          </p:val>
                                        </p:tav>
                                        <p:tav tm="100000">
                                          <p:val>
                                            <p:strVal val="#ppt_w"/>
                                          </p:val>
                                        </p:tav>
                                      </p:tavLst>
                                    </p:anim>
                                    <p:anim calcmode="lin" valueType="num">
                                      <p:cBhvr>
                                        <p:cTn id="15" dur="500" fill="hold"/>
                                        <p:tgtEl>
                                          <p:spTgt spid="5122"/>
                                        </p:tgtEl>
                                        <p:attrNameLst>
                                          <p:attrName>ppt_h</p:attrName>
                                        </p:attrNameLst>
                                      </p:cBhvr>
                                      <p:tavLst>
                                        <p:tav tm="0">
                                          <p:val>
                                            <p:fltVal val="0"/>
                                          </p:val>
                                        </p:tav>
                                        <p:tav tm="100000">
                                          <p:val>
                                            <p:strVal val="#ppt_h"/>
                                          </p:val>
                                        </p:tav>
                                      </p:tavLst>
                                    </p:anim>
                                    <p:anim calcmode="lin" valueType="num">
                                      <p:cBhvr>
                                        <p:cTn id="16" dur="500" fill="hold"/>
                                        <p:tgtEl>
                                          <p:spTgt spid="5122"/>
                                        </p:tgtEl>
                                        <p:attrNameLst>
                                          <p:attrName>style.rotation</p:attrName>
                                        </p:attrNameLst>
                                      </p:cBhvr>
                                      <p:tavLst>
                                        <p:tav tm="0">
                                          <p:val>
                                            <p:fltVal val="360"/>
                                          </p:val>
                                        </p:tav>
                                        <p:tav tm="100000">
                                          <p:val>
                                            <p:fltVal val="0"/>
                                          </p:val>
                                        </p:tav>
                                      </p:tavLst>
                                    </p:anim>
                                    <p:animEffect transition="in" filter="fade">
                                      <p:cBhvr>
                                        <p:cTn id="17" dur="500"/>
                                        <p:tgtEl>
                                          <p:spTgt spid="5122"/>
                                        </p:tgtEl>
                                      </p:cBhvr>
                                    </p:animEffect>
                                  </p:childTnLst>
                                </p:cTn>
                              </p:par>
                              <p:par>
                                <p:cTn id="18" presetID="49" presetClass="entr" presetSubtype="0" decel="100000" fill="hold" nodeType="withEffect">
                                  <p:stCondLst>
                                    <p:cond delay="1000"/>
                                  </p:stCondLst>
                                  <p:childTnLst>
                                    <p:set>
                                      <p:cBhvr>
                                        <p:cTn id="19" dur="1" fill="hold">
                                          <p:stCondLst>
                                            <p:cond delay="0"/>
                                          </p:stCondLst>
                                        </p:cTn>
                                        <p:tgtEl>
                                          <p:spTgt spid="5124"/>
                                        </p:tgtEl>
                                        <p:attrNameLst>
                                          <p:attrName>style.visibility</p:attrName>
                                        </p:attrNameLst>
                                      </p:cBhvr>
                                      <p:to>
                                        <p:strVal val="visible"/>
                                      </p:to>
                                    </p:set>
                                    <p:anim calcmode="lin" valueType="num">
                                      <p:cBhvr>
                                        <p:cTn id="20" dur="500" fill="hold"/>
                                        <p:tgtEl>
                                          <p:spTgt spid="5124"/>
                                        </p:tgtEl>
                                        <p:attrNameLst>
                                          <p:attrName>ppt_w</p:attrName>
                                        </p:attrNameLst>
                                      </p:cBhvr>
                                      <p:tavLst>
                                        <p:tav tm="0">
                                          <p:val>
                                            <p:fltVal val="0"/>
                                          </p:val>
                                        </p:tav>
                                        <p:tav tm="100000">
                                          <p:val>
                                            <p:strVal val="#ppt_w"/>
                                          </p:val>
                                        </p:tav>
                                      </p:tavLst>
                                    </p:anim>
                                    <p:anim calcmode="lin" valueType="num">
                                      <p:cBhvr>
                                        <p:cTn id="21" dur="500" fill="hold"/>
                                        <p:tgtEl>
                                          <p:spTgt spid="5124"/>
                                        </p:tgtEl>
                                        <p:attrNameLst>
                                          <p:attrName>ppt_h</p:attrName>
                                        </p:attrNameLst>
                                      </p:cBhvr>
                                      <p:tavLst>
                                        <p:tav tm="0">
                                          <p:val>
                                            <p:fltVal val="0"/>
                                          </p:val>
                                        </p:tav>
                                        <p:tav tm="100000">
                                          <p:val>
                                            <p:strVal val="#ppt_h"/>
                                          </p:val>
                                        </p:tav>
                                      </p:tavLst>
                                    </p:anim>
                                    <p:anim calcmode="lin" valueType="num">
                                      <p:cBhvr>
                                        <p:cTn id="22" dur="500" fill="hold"/>
                                        <p:tgtEl>
                                          <p:spTgt spid="5124"/>
                                        </p:tgtEl>
                                        <p:attrNameLst>
                                          <p:attrName>style.rotation</p:attrName>
                                        </p:attrNameLst>
                                      </p:cBhvr>
                                      <p:tavLst>
                                        <p:tav tm="0">
                                          <p:val>
                                            <p:fltVal val="360"/>
                                          </p:val>
                                        </p:tav>
                                        <p:tav tm="100000">
                                          <p:val>
                                            <p:fltVal val="0"/>
                                          </p:val>
                                        </p:tav>
                                      </p:tavLst>
                                    </p:anim>
                                    <p:animEffect transition="in" filter="fade">
                                      <p:cBhvr>
                                        <p:cTn id="23"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4" descr="http://www.maaam.ru/upload/blogs/6cf1f8f321c98431e8f6e0131ac32a8c.jpg.jpg">
            <a:hlinkClick r:id="rId3" action="ppaction://hlinksldjump"/>
          </p:cNvPr>
          <p:cNvPicPr>
            <a:picLocks noChangeAspect="1" noChangeArrowheads="1"/>
          </p:cNvPicPr>
          <p:nvPr/>
        </p:nvPicPr>
        <p:blipFill>
          <a:blip r:embed="rId4" cstate="print"/>
          <a:srcRect/>
          <a:stretch>
            <a:fillRect/>
          </a:stretch>
        </p:blipFill>
        <p:spPr bwMode="auto">
          <a:xfrm>
            <a:off x="7092280" y="980728"/>
            <a:ext cx="1098930" cy="1040522"/>
          </a:xfrm>
          <a:prstGeom prst="rect">
            <a:avLst/>
          </a:prstGeom>
          <a:ln>
            <a:noFill/>
          </a:ln>
          <a:effectLst>
            <a:softEdge rad="112500"/>
          </a:effectLst>
        </p:spPr>
      </p:pic>
      <p:pic>
        <p:nvPicPr>
          <p:cNvPr id="7" name="Picture 6" descr="http://img-2006-10.photosight.ru/28/1730670.jpg">
            <a:hlinkClick r:id="rId5" action="ppaction://hlinksldjump"/>
          </p:cNvPr>
          <p:cNvPicPr>
            <a:picLocks noChangeAspect="1" noChangeArrowheads="1"/>
          </p:cNvPicPr>
          <p:nvPr/>
        </p:nvPicPr>
        <p:blipFill>
          <a:blip r:embed="rId6" cstate="print"/>
          <a:srcRect/>
          <a:stretch>
            <a:fillRect/>
          </a:stretch>
        </p:blipFill>
        <p:spPr bwMode="auto">
          <a:xfrm>
            <a:off x="7092280" y="3068960"/>
            <a:ext cx="1152128" cy="908889"/>
          </a:xfrm>
          <a:prstGeom prst="rect">
            <a:avLst/>
          </a:prstGeom>
          <a:ln>
            <a:noFill/>
          </a:ln>
          <a:effectLst>
            <a:softEdge rad="112500"/>
          </a:effectLst>
        </p:spPr>
      </p:pic>
      <p:pic>
        <p:nvPicPr>
          <p:cNvPr id="8" name="Picture 8" descr="http://s43.radikal.ru/i102/0811/96/dc567a57f82b.jpg">
            <a:hlinkClick r:id="rId7" action="ppaction://hlinksldjump"/>
          </p:cNvPr>
          <p:cNvPicPr>
            <a:picLocks noChangeAspect="1" noChangeArrowheads="1"/>
          </p:cNvPicPr>
          <p:nvPr/>
        </p:nvPicPr>
        <p:blipFill>
          <a:blip r:embed="rId8" cstate="print"/>
          <a:srcRect/>
          <a:stretch>
            <a:fillRect/>
          </a:stretch>
        </p:blipFill>
        <p:spPr bwMode="auto">
          <a:xfrm>
            <a:off x="5436096" y="5085184"/>
            <a:ext cx="1080120" cy="1080481"/>
          </a:xfrm>
          <a:prstGeom prst="rect">
            <a:avLst/>
          </a:prstGeom>
          <a:ln>
            <a:noFill/>
          </a:ln>
          <a:effectLst>
            <a:softEdge rad="112500"/>
          </a:effectLst>
        </p:spPr>
      </p:pic>
      <p:pic>
        <p:nvPicPr>
          <p:cNvPr id="10" name="Picture 9" descr="C:\Users\user\Desktop\bf9af2c16ec7.jpg">
            <a:hlinkClick r:id="rId9" action="ppaction://hlinksldjump"/>
          </p:cNvPr>
          <p:cNvPicPr>
            <a:picLocks noChangeAspect="1" noChangeArrowheads="1"/>
          </p:cNvPicPr>
          <p:nvPr/>
        </p:nvPicPr>
        <p:blipFill>
          <a:blip r:embed="rId10" cstate="print"/>
          <a:srcRect/>
          <a:stretch>
            <a:fillRect/>
          </a:stretch>
        </p:blipFill>
        <p:spPr bwMode="auto">
          <a:xfrm>
            <a:off x="1115616" y="3284984"/>
            <a:ext cx="1296144" cy="936104"/>
          </a:xfrm>
          <a:prstGeom prst="rect">
            <a:avLst/>
          </a:prstGeom>
          <a:ln>
            <a:noFill/>
          </a:ln>
          <a:effectLst>
            <a:softEdge rad="112500"/>
          </a:effectLst>
        </p:spPr>
      </p:pic>
      <p:sp>
        <p:nvSpPr>
          <p:cNvPr id="11" name="TextBox 10"/>
          <p:cNvSpPr txBox="1"/>
          <p:nvPr/>
        </p:nvSpPr>
        <p:spPr>
          <a:xfrm>
            <a:off x="467544" y="332656"/>
            <a:ext cx="2143140" cy="584775"/>
          </a:xfrm>
          <a:prstGeom prst="rect">
            <a:avLst/>
          </a:prstGeom>
          <a:noFill/>
        </p:spPr>
        <p:txBody>
          <a:bodyPr wrap="square" rtlCol="0">
            <a:spAutoFit/>
          </a:bodyPr>
          <a:lstStyle/>
          <a:p>
            <a:pPr algn="ctr"/>
            <a:r>
              <a:rPr lang="ru-RU" sz="1600" b="1" dirty="0" smtClean="0"/>
              <a:t>ИГРЫ С СЫПУЧИМИ МАТЕРИАЛАМИ</a:t>
            </a:r>
            <a:endParaRPr lang="ru-RU" sz="1600" b="1" dirty="0"/>
          </a:p>
        </p:txBody>
      </p:sp>
      <p:sp>
        <p:nvSpPr>
          <p:cNvPr id="12" name="TextBox 11"/>
          <p:cNvSpPr txBox="1"/>
          <p:nvPr/>
        </p:nvSpPr>
        <p:spPr>
          <a:xfrm>
            <a:off x="827584" y="2636912"/>
            <a:ext cx="1728192" cy="646331"/>
          </a:xfrm>
          <a:prstGeom prst="rect">
            <a:avLst/>
          </a:prstGeom>
          <a:noFill/>
        </p:spPr>
        <p:txBody>
          <a:bodyPr wrap="square" rtlCol="0">
            <a:spAutoFit/>
          </a:bodyPr>
          <a:lstStyle/>
          <a:p>
            <a:pPr algn="ctr"/>
            <a:r>
              <a:rPr lang="ru-RU" b="1" dirty="0" smtClean="0"/>
              <a:t>ПАЛЬЧИКОВЫЕ ИГРЫ</a:t>
            </a:r>
            <a:endParaRPr lang="ru-RU" b="1" dirty="0"/>
          </a:p>
        </p:txBody>
      </p:sp>
      <p:sp>
        <p:nvSpPr>
          <p:cNvPr id="13" name="TextBox 12"/>
          <p:cNvSpPr txBox="1"/>
          <p:nvPr/>
        </p:nvSpPr>
        <p:spPr>
          <a:xfrm>
            <a:off x="6876256" y="404664"/>
            <a:ext cx="1857388" cy="646331"/>
          </a:xfrm>
          <a:prstGeom prst="rect">
            <a:avLst/>
          </a:prstGeom>
          <a:noFill/>
        </p:spPr>
        <p:txBody>
          <a:bodyPr wrap="square" rtlCol="0">
            <a:spAutoFit/>
          </a:bodyPr>
          <a:lstStyle/>
          <a:p>
            <a:pPr algn="ctr"/>
            <a:r>
              <a:rPr lang="ru-RU" b="1" dirty="0" smtClean="0"/>
              <a:t>ИГРЫ СО ШНУРОВКОЙ</a:t>
            </a:r>
            <a:endParaRPr lang="ru-RU" b="1" dirty="0"/>
          </a:p>
        </p:txBody>
      </p:sp>
      <p:sp>
        <p:nvSpPr>
          <p:cNvPr id="14" name="TextBox 13"/>
          <p:cNvSpPr txBox="1"/>
          <p:nvPr/>
        </p:nvSpPr>
        <p:spPr>
          <a:xfrm>
            <a:off x="6804248" y="2636912"/>
            <a:ext cx="1571636" cy="369332"/>
          </a:xfrm>
          <a:prstGeom prst="rect">
            <a:avLst/>
          </a:prstGeom>
          <a:noFill/>
        </p:spPr>
        <p:txBody>
          <a:bodyPr wrap="square" rtlCol="0">
            <a:spAutoFit/>
          </a:bodyPr>
          <a:lstStyle/>
          <a:p>
            <a:r>
              <a:rPr lang="ru-RU" b="1" dirty="0" smtClean="0"/>
              <a:t>РИСОВАНИЕ</a:t>
            </a:r>
            <a:endParaRPr lang="ru-RU" b="1" dirty="0"/>
          </a:p>
        </p:txBody>
      </p:sp>
      <p:sp>
        <p:nvSpPr>
          <p:cNvPr id="15" name="TextBox 14"/>
          <p:cNvSpPr txBox="1"/>
          <p:nvPr/>
        </p:nvSpPr>
        <p:spPr>
          <a:xfrm>
            <a:off x="4932040" y="4581128"/>
            <a:ext cx="1728192" cy="369332"/>
          </a:xfrm>
          <a:prstGeom prst="rect">
            <a:avLst/>
          </a:prstGeom>
          <a:noFill/>
        </p:spPr>
        <p:txBody>
          <a:bodyPr wrap="square" rtlCol="0">
            <a:spAutoFit/>
          </a:bodyPr>
          <a:lstStyle/>
          <a:p>
            <a:pPr algn="ctr"/>
            <a:r>
              <a:rPr lang="ru-RU" b="1" dirty="0" smtClean="0"/>
              <a:t> АППЛИКАЦИЯ</a:t>
            </a:r>
            <a:endParaRPr lang="ru-RU" b="1" dirty="0"/>
          </a:p>
        </p:txBody>
      </p:sp>
      <p:pic>
        <p:nvPicPr>
          <p:cNvPr id="22" name="Picture 2" descr="http://img0.liveinternet.ru/images/attach/c/4/79/720/79720702_large_4f66025f55e6.jpg">
            <a:hlinkClick r:id="rId11" action="ppaction://hlinksldjump"/>
          </p:cNvPr>
          <p:cNvPicPr>
            <a:picLocks noChangeAspect="1" noChangeArrowheads="1"/>
          </p:cNvPicPr>
          <p:nvPr/>
        </p:nvPicPr>
        <p:blipFill>
          <a:blip r:embed="rId12" cstate="print"/>
          <a:srcRect/>
          <a:stretch>
            <a:fillRect/>
          </a:stretch>
        </p:blipFill>
        <p:spPr bwMode="auto">
          <a:xfrm>
            <a:off x="2267744" y="4941168"/>
            <a:ext cx="1584176" cy="1168993"/>
          </a:xfrm>
          <a:prstGeom prst="rect">
            <a:avLst/>
          </a:prstGeom>
          <a:ln>
            <a:noFill/>
          </a:ln>
          <a:effectLst>
            <a:softEdge rad="112500"/>
          </a:effectLst>
        </p:spPr>
      </p:pic>
      <p:sp>
        <p:nvSpPr>
          <p:cNvPr id="23" name="TextBox 22"/>
          <p:cNvSpPr txBox="1"/>
          <p:nvPr/>
        </p:nvSpPr>
        <p:spPr>
          <a:xfrm>
            <a:off x="2555776" y="4293096"/>
            <a:ext cx="1714512" cy="646331"/>
          </a:xfrm>
          <a:prstGeom prst="rect">
            <a:avLst/>
          </a:prstGeom>
          <a:noFill/>
        </p:spPr>
        <p:txBody>
          <a:bodyPr wrap="square" rtlCol="0">
            <a:spAutoFit/>
          </a:bodyPr>
          <a:lstStyle/>
          <a:p>
            <a:pPr algn="ctr"/>
            <a:r>
              <a:rPr lang="ru-RU" b="1" dirty="0" smtClean="0"/>
              <a:t>ТЕАТРАЛИЗОВАННЫЕ ИГРЫ</a:t>
            </a:r>
            <a:endParaRPr lang="ru-RU" b="1" dirty="0"/>
          </a:p>
        </p:txBody>
      </p:sp>
      <p:sp>
        <p:nvSpPr>
          <p:cNvPr id="24" name="Овал 23"/>
          <p:cNvSpPr/>
          <p:nvPr/>
        </p:nvSpPr>
        <p:spPr>
          <a:xfrm>
            <a:off x="3275856" y="332656"/>
            <a:ext cx="2808312" cy="2592288"/>
          </a:xfrm>
          <a:prstGeom prst="ellipse">
            <a:avLst/>
          </a:prstGeom>
          <a:noFill/>
          <a:ln>
            <a:solidFill>
              <a:schemeClr val="accent6">
                <a:lumMod val="75000"/>
              </a:schemeClr>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Прямоугольник 24"/>
          <p:cNvSpPr/>
          <p:nvPr/>
        </p:nvSpPr>
        <p:spPr>
          <a:xfrm>
            <a:off x="3707904" y="620688"/>
            <a:ext cx="1944216" cy="1938992"/>
          </a:xfrm>
          <a:prstGeom prst="rect">
            <a:avLst/>
          </a:prstGeom>
        </p:spPr>
        <p:txBody>
          <a:bodyPr wrap="square">
            <a:spAutoFit/>
          </a:bodyPr>
          <a:lstStyle/>
          <a:p>
            <a:pPr algn="ctr"/>
            <a:r>
              <a:rPr lang="ru-RU" sz="2400" b="1" dirty="0" smtClean="0"/>
              <a:t>Игры для развития мелкой моторики пальцев рук</a:t>
            </a:r>
            <a:endParaRPr lang="ru-RU" sz="2400" b="1" dirty="0"/>
          </a:p>
        </p:txBody>
      </p:sp>
      <p:sp>
        <p:nvSpPr>
          <p:cNvPr id="27" name="Выноска-облако 26"/>
          <p:cNvSpPr/>
          <p:nvPr/>
        </p:nvSpPr>
        <p:spPr>
          <a:xfrm>
            <a:off x="6119664" y="188640"/>
            <a:ext cx="3024336" cy="2160240"/>
          </a:xfrm>
          <a:prstGeom prst="cloudCallout">
            <a:avLst>
              <a:gd name="adj1" fmla="val -52773"/>
              <a:gd name="adj2" fmla="val 40074"/>
            </a:avLst>
          </a:prstGeom>
          <a:noFill/>
          <a:ln>
            <a:solidFill>
              <a:schemeClr val="accent6">
                <a:lumMod val="75000"/>
              </a:schemeClr>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Выноска-облако 32"/>
          <p:cNvSpPr/>
          <p:nvPr/>
        </p:nvSpPr>
        <p:spPr>
          <a:xfrm rot="860081">
            <a:off x="6098953" y="2375311"/>
            <a:ext cx="2995997" cy="2231277"/>
          </a:xfrm>
          <a:prstGeom prst="cloudCallout">
            <a:avLst>
              <a:gd name="adj1" fmla="val -71757"/>
              <a:gd name="adj2" fmla="val -13518"/>
            </a:avLst>
          </a:prstGeom>
          <a:noFill/>
          <a:ln>
            <a:solidFill>
              <a:schemeClr val="accent6">
                <a:lumMod val="75000"/>
              </a:schemeClr>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Выноска-облако 31"/>
          <p:cNvSpPr/>
          <p:nvPr/>
        </p:nvSpPr>
        <p:spPr>
          <a:xfrm rot="2883082">
            <a:off x="4442993" y="4277925"/>
            <a:ext cx="3168352" cy="2420888"/>
          </a:xfrm>
          <a:prstGeom prst="cloudCallout">
            <a:avLst>
              <a:gd name="adj1" fmla="val -72089"/>
              <a:gd name="adj2" fmla="val -42756"/>
            </a:avLst>
          </a:prstGeom>
          <a:noFill/>
          <a:ln>
            <a:solidFill>
              <a:schemeClr val="accent6">
                <a:lumMod val="75000"/>
              </a:schemeClr>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Выноска-облако 33"/>
          <p:cNvSpPr/>
          <p:nvPr/>
        </p:nvSpPr>
        <p:spPr>
          <a:xfrm flipH="1">
            <a:off x="179512" y="188640"/>
            <a:ext cx="3024336" cy="2160240"/>
          </a:xfrm>
          <a:prstGeom prst="cloudCallout">
            <a:avLst>
              <a:gd name="adj1" fmla="val -51843"/>
              <a:gd name="adj2" fmla="val 40074"/>
            </a:avLst>
          </a:prstGeom>
          <a:noFill/>
          <a:ln>
            <a:solidFill>
              <a:schemeClr val="accent6">
                <a:lumMod val="75000"/>
              </a:schemeClr>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Выноска-облако 34"/>
          <p:cNvSpPr/>
          <p:nvPr/>
        </p:nvSpPr>
        <p:spPr>
          <a:xfrm rot="20739919" flipH="1">
            <a:off x="229577" y="2396996"/>
            <a:ext cx="2995997" cy="2231277"/>
          </a:xfrm>
          <a:prstGeom prst="cloudCallout">
            <a:avLst>
              <a:gd name="adj1" fmla="val -71757"/>
              <a:gd name="adj2" fmla="val -13518"/>
            </a:avLst>
          </a:prstGeom>
          <a:noFill/>
          <a:ln>
            <a:solidFill>
              <a:schemeClr val="accent6">
                <a:lumMod val="75000"/>
              </a:schemeClr>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Выноска-облако 35"/>
          <p:cNvSpPr/>
          <p:nvPr/>
        </p:nvSpPr>
        <p:spPr>
          <a:xfrm rot="18716918" flipH="1">
            <a:off x="1634682" y="4133909"/>
            <a:ext cx="3168352" cy="2420888"/>
          </a:xfrm>
          <a:prstGeom prst="cloudCallout">
            <a:avLst>
              <a:gd name="adj1" fmla="val -80663"/>
              <a:gd name="adj2" fmla="val -29402"/>
            </a:avLst>
          </a:prstGeom>
          <a:noFill/>
          <a:ln>
            <a:solidFill>
              <a:schemeClr val="accent6">
                <a:lumMod val="75000"/>
              </a:schemeClr>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147" name="Picture 3" descr="C:\Users\Алексей\Desktop\картинки\unnamed (24).jpg">
            <a:hlinkClick r:id="rId13" action="ppaction://hlinksldjump"/>
          </p:cNvPr>
          <p:cNvPicPr>
            <a:picLocks noChangeAspect="1" noChangeArrowheads="1"/>
          </p:cNvPicPr>
          <p:nvPr/>
        </p:nvPicPr>
        <p:blipFill>
          <a:blip r:embed="rId14" cstate="print"/>
          <a:srcRect/>
          <a:stretch>
            <a:fillRect/>
          </a:stretch>
        </p:blipFill>
        <p:spPr bwMode="auto">
          <a:xfrm>
            <a:off x="1115616" y="908720"/>
            <a:ext cx="1440160" cy="925495"/>
          </a:xfrm>
          <a:prstGeom prst="rect">
            <a:avLst/>
          </a:prstGeom>
          <a:ln>
            <a:noFill/>
          </a:ln>
          <a:effectLst>
            <a:softEdge rad="112500"/>
          </a:effectLst>
        </p:spPr>
      </p:pic>
    </p:spTree>
    <p:extLst>
      <p:ext uri="{BB962C8B-B14F-4D97-AF65-F5344CB8AC3E}">
        <p14:creationId xmlns:p14="http://schemas.microsoft.com/office/powerpoint/2010/main" val="234976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6147"/>
                                        </p:tgtEl>
                                        <p:attrNameLst>
                                          <p:attrName>r</p:attrName>
                                        </p:attrNameLst>
                                      </p:cBhvr>
                                    </p:animRot>
                                  </p:childTnLst>
                                </p:cTn>
                              </p:par>
                              <p:par>
                                <p:cTn id="7" presetID="8" presetClass="emph" presetSubtype="0" fill="hold" nodeType="withEffect">
                                  <p:stCondLst>
                                    <p:cond delay="0"/>
                                  </p:stCondLst>
                                  <p:childTnLst>
                                    <p:animRot by="21600000">
                                      <p:cBhvr>
                                        <p:cTn id="8" dur="1000" fill="hold"/>
                                        <p:tgtEl>
                                          <p:spTgt spid="10"/>
                                        </p:tgtEl>
                                        <p:attrNameLst>
                                          <p:attrName>r</p:attrName>
                                        </p:attrNameLst>
                                      </p:cBhvr>
                                    </p:animRot>
                                  </p:childTnLst>
                                </p:cTn>
                              </p:par>
                              <p:par>
                                <p:cTn id="9" presetID="8" presetClass="emph" presetSubtype="0" fill="hold" nodeType="withEffect">
                                  <p:stCondLst>
                                    <p:cond delay="0"/>
                                  </p:stCondLst>
                                  <p:childTnLst>
                                    <p:animRot by="21600000">
                                      <p:cBhvr>
                                        <p:cTn id="10" dur="1000" fill="hold"/>
                                        <p:tgtEl>
                                          <p:spTgt spid="22"/>
                                        </p:tgtEl>
                                        <p:attrNameLst>
                                          <p:attrName>r</p:attrName>
                                        </p:attrNameLst>
                                      </p:cBhvr>
                                    </p:animRot>
                                  </p:childTnLst>
                                </p:cTn>
                              </p:par>
                              <p:par>
                                <p:cTn id="11" presetID="8" presetClass="emph" presetSubtype="0" fill="hold" nodeType="withEffect">
                                  <p:stCondLst>
                                    <p:cond delay="0"/>
                                  </p:stCondLst>
                                  <p:childTnLst>
                                    <p:animRot by="21600000">
                                      <p:cBhvr>
                                        <p:cTn id="12" dur="1000" fill="hold"/>
                                        <p:tgtEl>
                                          <p:spTgt spid="8"/>
                                        </p:tgtEl>
                                        <p:attrNameLst>
                                          <p:attrName>r</p:attrName>
                                        </p:attrNameLst>
                                      </p:cBhvr>
                                    </p:animRot>
                                  </p:childTnLst>
                                </p:cTn>
                              </p:par>
                              <p:par>
                                <p:cTn id="13" presetID="8" presetClass="emph" presetSubtype="0" fill="hold" nodeType="withEffect">
                                  <p:stCondLst>
                                    <p:cond delay="0"/>
                                  </p:stCondLst>
                                  <p:childTnLst>
                                    <p:animRot by="21600000">
                                      <p:cBhvr>
                                        <p:cTn id="14" dur="1000" fill="hold"/>
                                        <p:tgtEl>
                                          <p:spTgt spid="7"/>
                                        </p:tgtEl>
                                        <p:attrNameLst>
                                          <p:attrName>r</p:attrName>
                                        </p:attrNameLst>
                                      </p:cBhvr>
                                    </p:animRot>
                                  </p:childTnLst>
                                </p:cTn>
                              </p:par>
                              <p:par>
                                <p:cTn id="15" presetID="8" presetClass="emph" presetSubtype="0" fill="hold" nodeType="withEffect">
                                  <p:stCondLst>
                                    <p:cond delay="0"/>
                                  </p:stCondLst>
                                  <p:childTnLst>
                                    <p:animRot by="21600000">
                                      <p:cBhvr>
                                        <p:cTn id="16" dur="1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3723</TotalTime>
  <Words>1277</Words>
  <Application>Microsoft Office PowerPoint</Application>
  <PresentationFormat>Экран (4:3)</PresentationFormat>
  <Paragraphs>118</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 Office</vt:lpstr>
      <vt:lpstr>Презентация PowerPoint</vt:lpstr>
      <vt:lpstr>Презентация PowerPoint</vt:lpstr>
      <vt:lpstr>Презентация PowerPoint</vt:lpstr>
      <vt:lpstr>Для чего же нужна пальчиковая гимнастика?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алексей</dc:creator>
  <cp:lastModifiedBy>САД</cp:lastModifiedBy>
  <cp:revision>120</cp:revision>
  <dcterms:created xsi:type="dcterms:W3CDTF">2013-03-25T14:31:23Z</dcterms:created>
  <dcterms:modified xsi:type="dcterms:W3CDTF">2014-12-05T07:24:11Z</dcterms:modified>
</cp:coreProperties>
</file>