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1" r:id="rId4"/>
    <p:sldId id="263" r:id="rId5"/>
    <p:sldId id="265" r:id="rId6"/>
    <p:sldId id="270" r:id="rId7"/>
    <p:sldId id="272" r:id="rId8"/>
    <p:sldId id="273" r:id="rId9"/>
    <p:sldId id="268" r:id="rId10"/>
    <p:sldId id="274" r:id="rId11"/>
    <p:sldId id="267" r:id="rId12"/>
    <p:sldId id="275" r:id="rId13"/>
    <p:sldId id="276" r:id="rId14"/>
    <p:sldId id="277" r:id="rId15"/>
    <p:sldId id="278" r:id="rId16"/>
    <p:sldId id="279" r:id="rId17"/>
    <p:sldId id="280" r:id="rId18"/>
    <p:sldId id="285" r:id="rId19"/>
    <p:sldId id="295" r:id="rId20"/>
    <p:sldId id="291" r:id="rId21"/>
    <p:sldId id="287" r:id="rId22"/>
    <p:sldId id="294" r:id="rId23"/>
    <p:sldId id="293" r:id="rId24"/>
    <p:sldId id="289" r:id="rId25"/>
    <p:sldId id="288" r:id="rId26"/>
    <p:sldId id="292" r:id="rId27"/>
    <p:sldId id="284" r:id="rId28"/>
    <p:sldId id="283" r:id="rId29"/>
    <p:sldId id="286" r:id="rId30"/>
    <p:sldId id="282" r:id="rId31"/>
    <p:sldId id="26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00AA-385E-4A82-B618-220A432DC686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EFCD1-A724-429A-A6D9-BCA8C835C5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175432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Формы и методы работы с родителями и детьми по экологическому воспитанию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48" y="3301110"/>
            <a:ext cx="3857652" cy="267765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Выполнила воспитатель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1кв. категории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МБДОУ </a:t>
            </a:r>
            <a:r>
              <a:rPr lang="ru-RU" sz="2800" dirty="0" err="1" smtClean="0">
                <a:solidFill>
                  <a:srgbClr val="FF0000"/>
                </a:solidFill>
              </a:rPr>
              <a:t>д.с</a:t>
            </a:r>
            <a:r>
              <a:rPr lang="ru-RU" sz="2800" dirty="0" smtClean="0">
                <a:solidFill>
                  <a:srgbClr val="FF0000"/>
                </a:solidFill>
              </a:rPr>
              <a:t>. «Светлячок»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Леонова </a:t>
            </a:r>
            <a:r>
              <a:rPr lang="ru-RU" sz="2800" smtClean="0">
                <a:solidFill>
                  <a:srgbClr val="FF0000"/>
                </a:solidFill>
              </a:rPr>
              <a:t>Галина Ивановна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8" descr="Выбирай себе, дружок, один какой-нибудь кружо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143504" cy="47863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214290"/>
            <a:ext cx="5143536" cy="64633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начал экологической культуры — это становление осознанно-правильного отношения непосредственно к самой природе во всём её многообразии, к людям, охраняющим и созидающим её, а также к людям, создающим на основе её богатств материальные или духовные ценности. Это также отношение к себе, как части природы, понимание ценности жизни и здоровья и их зависимости от состояния окружающей среды. Это осознание своих умений созидательно взаимодействовать с природой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6" name="Picture 2" descr="Вопрос-ответ / ЦРДО г.Чебоксары / Портал образования ЧР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857620" cy="5715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289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04"/>
            <a:ext cx="333373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500042"/>
            <a:ext cx="5500726" cy="609397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002060"/>
                </a:solidFill>
                <a:latin typeface="Monotype Corsiva" pitchFamily="66" charset="0"/>
              </a:rPr>
              <a:t>Дети дошкольного возраста только начинают знакомиться с окружающим миром: с законами природы, животными и растениями. И большая работа по экологическому воспитанию лежит на работниках детских садов. Важно все: оформить группу, внутренний двор, организовать живой уголок и проводить систематическую работу по знакомству детей с окружающим миром. </a:t>
            </a:r>
            <a:endParaRPr lang="ru-RU" sz="3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4" descr="Стихи для самых маленьких про детей Мамы Дом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0042"/>
            <a:ext cx="357186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8" descr="430 - Юлия Владимировна Шабай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2667000" cy="32766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Задачи воспитания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57298"/>
            <a:ext cx="8429684" cy="4955203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Развитие познавательного интереса к миру природы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Направление активной деятельности дошкольника на осознанное сохранения природы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Воспитание экологического сознания, нравственного отношения к миру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Формирование у детей экологических знаний, культуры отношения к природе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6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pic>
        <p:nvPicPr>
          <p:cNvPr id="11" name="Picture 6" descr="Анимашки на тему &quot;Школа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04"/>
            <a:ext cx="2428860" cy="26431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Формы и методы работы с детьми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071546"/>
            <a:ext cx="8429684" cy="569386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региональный компонент;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научность и доступность понятий;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принцип «спирали»;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междисциплинарность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интеграция;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непосредственная образовательная деятельность;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  <a:ea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экологические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экскурсии;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экологические сказки;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практическая деятельность в природе;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природоохранные акции;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эксперименты и опыты;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развивающие дидактические игры;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выставки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pic>
        <p:nvPicPr>
          <p:cNvPr id="12" name="Picture 4" descr="Домашня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857364"/>
            <a:ext cx="2643174" cy="42862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214282" y="428604"/>
            <a:ext cx="8643998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Impact" pitchFamily="34" charset="0"/>
              </a:rPr>
              <a:t>Принцип регионального компонента</a:t>
            </a:r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 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Impact" pitchFamily="34" charset="0"/>
              </a:rPr>
              <a:t>(изучение природы родного края)</a:t>
            </a:r>
            <a:endParaRPr lang="ru-RU" sz="32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928802"/>
            <a:ext cx="8429684" cy="4524315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Формирует у детей понятия на основе непосредственного наблюдения и изучения предметов и явлений окружающей природы.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Использует имеющую у детей информацию для того, чтобы они применяли свои знания в разнообразных видах практической деятельности.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Помогает решать задачи воспитания нравственно-патриотических чувств, воспитания гражданственности.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Создает благоприятные условия для самовыражения, организации коммуникативного общения, в котором каждый ребенок имеет возможность проявлять свою индивидуальность.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400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214950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214282" y="428604"/>
            <a:ext cx="8643998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Принцип научности и доступности понятий</a:t>
            </a:r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785926"/>
            <a:ext cx="8429684" cy="486287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100" b="1" dirty="0" smtClean="0">
                <a:solidFill>
                  <a:srgbClr val="002060"/>
                </a:solidFill>
                <a:latin typeface="Monotype Corsiva" pitchFamily="66" charset="0"/>
              </a:rPr>
              <a:t>На каждом этапе работы с детьми первоначальные представления углубляются, насыщаются содержанием, постепенно переходя в понятия, которые формируют знания. Таким образом, естественные научные знания оформляются по схеме: «представления — понятия — знания». Такая последовательность обеспечивает преемственность знаний и углубление их содержаний</a:t>
            </a:r>
            <a:r>
              <a:rPr lang="ru-RU" sz="3100" dirty="0" smtClean="0">
                <a:latin typeface="Monotype Corsiva" pitchFamily="66" charset="0"/>
              </a:rPr>
              <a:t>.</a:t>
            </a:r>
            <a:br>
              <a:rPr lang="ru-RU" sz="31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/>
            </a:r>
            <a:br>
              <a:rPr lang="ru-RU" sz="3100" dirty="0" smtClean="0">
                <a:latin typeface="Monotype Corsiva" pitchFamily="66" charset="0"/>
              </a:rPr>
            </a:br>
            <a:endParaRPr lang="ru-RU" sz="3100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214950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428604"/>
            <a:ext cx="792961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Impact" pitchFamily="34" charset="0"/>
              </a:rPr>
              <a:t>Принцип «спирали</a:t>
            </a:r>
            <a:r>
              <a:rPr lang="ru-RU" sz="4000" u="sng" dirty="0" smtClean="0">
                <a:solidFill>
                  <a:srgbClr val="FF0000"/>
                </a:solidFill>
              </a:rPr>
              <a:t>»</a:t>
            </a:r>
            <a:r>
              <a:rPr lang="ru-RU" sz="4000" dirty="0" smtClean="0">
                <a:solidFill>
                  <a:srgbClr val="FF0000"/>
                </a:solidFill>
              </a:rPr>
              <a:t> </a:t>
            </a:r>
            <a:endParaRPr lang="ru-RU" sz="40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571612"/>
            <a:ext cx="8429684" cy="483209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необходим для того, чтобы дети, возвращаясь к тем или иным объектам и явлениям природы, шли из года в год по восходящей, углубляя и расширяя представления и понятия, учась применять более сложные приемы и методы исследования. Следует подчеркнуть, что для детей дошкольного возраста характерны кратковременность интересов, неустойчивое внимание и утомляемость. Поэтому обращение к одной и той же теме несколько раз способствует развитию внимания детей и длительному сохранению интереса.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357826"/>
            <a:ext cx="2357454" cy="1000125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428604"/>
            <a:ext cx="7929618" cy="132343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Impact" pitchFamily="34" charset="0"/>
              </a:rPr>
              <a:t>Принцип </a:t>
            </a:r>
            <a:r>
              <a:rPr lang="ru-RU" sz="4000" u="sng" dirty="0" err="1" smtClean="0">
                <a:solidFill>
                  <a:srgbClr val="FF0000"/>
                </a:solidFill>
                <a:latin typeface="Impact" pitchFamily="34" charset="0"/>
              </a:rPr>
              <a:t>междисциплинарности</a:t>
            </a:r>
            <a:r>
              <a:rPr lang="ru-RU" sz="4000" u="sng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</a:p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Impact" pitchFamily="34" charset="0"/>
              </a:rPr>
              <a:t>и интеграции</a:t>
            </a:r>
            <a:endParaRPr lang="ru-RU" sz="4000" b="1" u="sng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143117"/>
            <a:ext cx="8501122" cy="418576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400" b="1" dirty="0" smtClean="0">
                <a:solidFill>
                  <a:srgbClr val="002060"/>
                </a:solidFill>
                <a:latin typeface="Monotype Corsiva" pitchFamily="66" charset="0"/>
              </a:rPr>
              <a:t>Из-за небольшого объема часов в учебном плане, выделяемых для изучения природного мира, только на познавательных занятиях невозможно достичь нужного результата. Поэтому этот принцип позволяет соединить всю воспитательно-образовательную работу в одно целое.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4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929198"/>
            <a:ext cx="2357454" cy="1000125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357166"/>
            <a:ext cx="7929618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Непосредственная образовательная деятельность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8286808" cy="470898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/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Занятия по ознакомлению дошкольников с природой дают возможность формировать систему элементарных знаний с учетом требований программы в определенной последовательности с учетом возможностей детей и особенностей природного окружения. Обучение детей на занятиях</a:t>
            </a:r>
          </a:p>
          <a:p>
            <a:pPr fontAlgn="base"/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осуществляется разными методами, выбор которых зависит от вида занятия, его основной цели, от характера образовательных задач, от особенностей самого природного объекта.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5643578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14348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Экологические экскурсии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285860"/>
            <a:ext cx="8643998" cy="527836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-</a:t>
            </a:r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один из видов занятий по ознакомлению детей с природой. Во время экскурсии ребёнок может в естественной обстановке наблюдать явления природы, сезонные изменения, увидеть, как люди преобразуют природу в соответствии с требованиями жизни и как природа служит им. 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1. Дети имеют возможность видеть растения и животных в среде их обитания.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2. Экскурсия формирует у детей первичные мировоззренческие представления о взаимосвязях, существующих в природе.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3. Экскурсии в лес, в поле, в парк, на берег реки предоставляют возможность собирать разнообразный материал для последующих наблюдений и работы в группе, в уголке природы.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4. Экскурсии развивают наблюдательность, интерес к природе.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5. Красота природы вызывает у детей глубокие переживания, разнообразные положительные впечатления, способствует развитию эстетических чувств.</a:t>
            </a:r>
          </a:p>
          <a:p>
            <a:r>
              <a:rPr lang="ru-RU" sz="2100" b="1" dirty="0" smtClean="0">
                <a:solidFill>
                  <a:srgbClr val="002060"/>
                </a:solidFill>
                <a:latin typeface="Monotype Corsiva" pitchFamily="66" charset="0"/>
              </a:rPr>
              <a:t>6. Экскурсии помогают воспитывать у детей любовь и бережное отношение к родной природе, любовь к Родине.</a:t>
            </a:r>
          </a:p>
          <a:p>
            <a:endParaRPr lang="ru-RU" sz="21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643578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142852"/>
            <a:ext cx="600079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Haettenschweiler" pitchFamily="34" charset="0"/>
              </a:rPr>
              <a:t>В настоящее время проблемы экологического воспитания вышли на первый план, и им уделяют все больше внимания. Почему эти  проблемы стали актуальными? Причина - в деятельности человека в природе, часто безграмотная, неправильная с экологической точки зрения, расточительная, ведущая к нарушению экологического равновесия.</a:t>
            </a:r>
            <a:endParaRPr lang="ru-RU" sz="2400" dirty="0">
              <a:latin typeface="Haettenschweiler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3571876"/>
            <a:ext cx="5643602" cy="30162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Haettenschweiler" pitchFamily="34" charset="0"/>
              </a:rPr>
              <a:t>Каждый из тех, кто принес и приносит вред природе, когда-то был ребенком. Вот почему так велика роль дошкольных учреждений в экологическом воспитании детей , начиная с раннего возраста Наша задача – показать родителям необходимость воспитания у детей экологической культуры</a:t>
            </a:r>
          </a:p>
          <a:p>
            <a:endParaRPr lang="ru-RU" sz="2200" dirty="0">
              <a:latin typeface="Haettenschweiler" pitchFamily="34" charset="0"/>
            </a:endParaRPr>
          </a:p>
        </p:txBody>
      </p:sp>
      <p:pic>
        <p:nvPicPr>
          <p:cNvPr id="9" name="Рисунок 8" descr="tani1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0"/>
            <a:ext cx="2714612" cy="2171691"/>
          </a:xfrm>
          <a:prstGeom prst="rect">
            <a:avLst/>
          </a:prstGeom>
        </p:spPr>
      </p:pic>
      <p:pic>
        <p:nvPicPr>
          <p:cNvPr id="10" name="Picture 4" descr="Дошколята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3571876"/>
            <a:ext cx="3714776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Изучаем времена английского глагол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2500330" cy="1857388"/>
          </a:xfrm>
          <a:prstGeom prst="rect">
            <a:avLst/>
          </a:prstGeom>
          <a:noFill/>
        </p:spPr>
      </p:pic>
      <p:pic>
        <p:nvPicPr>
          <p:cNvPr id="13" name="Picture 2" descr="Популярные животные: - Картинка 7701/2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000240"/>
            <a:ext cx="191929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14348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Экологические сказки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142985"/>
            <a:ext cx="8643998" cy="540147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</a:t>
            </a:r>
            <a:r>
              <a:rPr lang="ru-RU" sz="2300" b="1" dirty="0" smtClean="0">
                <a:solidFill>
                  <a:srgbClr val="002060"/>
                </a:solidFill>
                <a:latin typeface="Monotype Corsiva" pitchFamily="66" charset="0"/>
              </a:rPr>
              <a:t>Чтение экологической сказки может быть отдельной формой в работе по экологическому воспитанию детей и может входить в другие: экологические занятия, опытно-экспериментальную деятельность, беседы, наблюдения, театрализованную деятельность, экологические праздники. Часто эти формы могут быть объединены какой-то одной темой.</a:t>
            </a:r>
          </a:p>
          <a:p>
            <a:r>
              <a:rPr lang="ru-RU" sz="2300" b="1" dirty="0" smtClean="0">
                <a:solidFill>
                  <a:srgbClr val="002060"/>
                </a:solidFill>
                <a:latin typeface="Monotype Corsiva" pitchFamily="66" charset="0"/>
              </a:rPr>
              <a:t> Сказки, написанные самими детьми, представляют собой область, которая помогает понять детские интересы, их направленность. Эту группу сказок можно разделить на две категории: сказки, созданные по аналогии с уже известными литературными произведениями; сказки, созданные на основе личного творчества. Для сочинения сказки ребенку необходимо владеть экологическими представлениями, знаниями о животных и растениях. В сказке ребенок выражает свое отношение к описываемым событиям и явлениям. Часто дети  рисуют рисунки к прослушанным или придуманным   сказкам, таким образом  можно создать самодельные книжки сказок о природе. 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5857875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357158" y="214290"/>
            <a:ext cx="8501122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Impact" pitchFamily="34" charset="0"/>
              </a:rPr>
              <a:t>Практическая деятельность (труд в природе)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000108"/>
            <a:ext cx="8572560" cy="565207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endParaRPr lang="ru-RU" sz="2200" dirty="0" smtClean="0"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85725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способствует воспитанию у детей ответственного отношения к обязанностям. Ухаживая за растениями и животными, дети убеждаются в его необходимости.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 процессе труда дети осознают зависимость растений от удовлетворения их потребностей в свете, тепле, влаге; узнают о том, что изменение среды закономерно влечет за собой изменение в состоянии растений. Освоение этих связей и зависимостей оказывает на детей влияние на отношение ребенка к труду. Труд становится более осмысленным и целенаправленным. В процессе труда дети получают представления о свойствах и качествах растений, их строении, потребностях, основных стадиях развития, способах выращивания, сезонных изменениях в жизни растений; о животных, их внешнем виде, потребностях, способах передвижения, повадках, образе жизни и о его сезонных изменениях. Дети учатся устанавливать зависимость между 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средой обитания, образом жизни животного в природе и                           способами ухода за ними в уголке природы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10" descr="Анимашки, картинка 24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054433"/>
            <a:ext cx="1857356" cy="180356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14348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Природоохранные акции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785926"/>
            <a:ext cx="8286808" cy="483209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Особая роль в экологическом воспитании детей принадлежит природоохранным акциям, в которых принимают участие как взрослые, так и дети. Тематика их разнообразна, но всегда совпадает с яркими событиями годовых сезонов. Например, «Сохраним елки в лесу!», «Птицы не должны голодать зимой!». Желательно продумать вовлечение всех участников акции в практическую деятельность по улучшению состояния ближайшей природной среды: территории ДОУ и возле домов, где проживают дети, у школы в которую пойдут выпускники старших групп.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5643578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14348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Эксперименты и опыты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8572560" cy="526297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Нельзя не отметить положительного влияния экспериментов на эмоциональную сферу ребенка, на развитие творческих способностей, на формирование трудовых навыков. Дети очень любят экспериментировать.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В дошкольном возрасте он является ведущим, а в первые три года -практически единственным способом познания мира. Своими корнями экспериментирование уходит в манипулирование предметами. При формировании основ естественнонаучных и экологических понятий экспериментирование можно рассматривать как метод, близкий к идеальному. Знания, почерпнутые не из книг, а добытые самостоятельно, всегда являются осознанными и более прочными.</a:t>
            </a:r>
          </a:p>
          <a:p>
            <a:pPr fontAlgn="base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643578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357166"/>
            <a:ext cx="7929618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Дидактические игры экологического содержания: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01122" cy="46782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о многообразии и разнообразии природных объектов;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о взаимосвязях в природе;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о человеке как части природы;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о культуре поведения;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для развития эстетического восприятия природы;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для формирования нравственно-оценочного опыта поведения в природе;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 для приобщения к экологической </a:t>
            </a:r>
          </a:p>
          <a:p>
            <a:pPr fontAlgn="base"/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ориентированной деятельности</a:t>
            </a:r>
            <a:endParaRPr lang="ru-RU" sz="2800" dirty="0" smtClean="0"/>
          </a:p>
          <a:p>
            <a:pPr fontAlgn="base">
              <a:buFont typeface="Arial" pitchFamily="34" charset="0"/>
              <a:buChar char="•"/>
            </a:pP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" name="Picture 4" descr="модель выпускни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500570"/>
            <a:ext cx="2643206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,</a:t>
            </a:r>
            <a:endParaRPr lang="ru-RU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176337" y="2583021"/>
          <a:ext cx="6791326" cy="2560320"/>
        </p:xfrm>
        <a:graphic>
          <a:graphicData uri="http://schemas.openxmlformats.org/drawingml/2006/table">
            <a:tbl>
              <a:tblPr/>
              <a:tblGrid>
                <a:gridCol w="1697299"/>
                <a:gridCol w="1698009"/>
                <a:gridCol w="1698009"/>
                <a:gridCol w="1698009"/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По содержанию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По дидактическому материалу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По характеру игровых действий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По познавательному интересу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Математические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Словесные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Игры-путешествия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Интеллектуальные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Сенсорные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Настольно-печатные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Игры-предположения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Эмоциональные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Речевые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С предметами и игрушками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Игры-поручения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Регулятивные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Музыкальные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 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Игры-загадки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Творческие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Природоведческие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 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Игры-беседы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Социальные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Для ознакомления с окружающим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 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/>
                        <a:t> </a:t>
                      </a:r>
                      <a:endParaRPr lang="ru-RU" b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b="0" dirty="0"/>
                        <a:t> </a:t>
                      </a:r>
                      <a:endParaRPr lang="ru-RU" b="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500034" y="214291"/>
            <a:ext cx="8143932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/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Дидактические игры</a:t>
            </a:r>
          </a:p>
          <a:p>
            <a:pPr algn="ctr" fontAlgn="base"/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 </a:t>
            </a:r>
            <a:endParaRPr lang="ru-RU" sz="36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73737"/>
                </a:solidFill>
                <a:effectLst/>
                <a:latin typeface="Helvetica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57157" y="1714488"/>
          <a:ext cx="8358246" cy="49272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88906"/>
                <a:gridCol w="2089780"/>
                <a:gridCol w="2089780"/>
                <a:gridCol w="2089780"/>
              </a:tblGrid>
              <a:tr h="859586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По содержанию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По дидактическому материалу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По характеру игровых действий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По познавательному интересу</a:t>
                      </a:r>
                    </a:p>
                  </a:txBody>
                  <a:tcPr marL="61558" marR="61558" marT="0" marB="0" anchor="ctr"/>
                </a:tc>
              </a:tr>
              <a:tr h="56727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Математические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Словесные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Игры-путешествия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Интеллектуальные</a:t>
                      </a:r>
                    </a:p>
                  </a:txBody>
                  <a:tcPr marL="61558" marR="61558" marT="0" marB="0" anchor="ctr"/>
                </a:tc>
              </a:tr>
              <a:tr h="64469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Сенсорные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Настольно-печатные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Игры-предположения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Эмоциональные</a:t>
                      </a:r>
                    </a:p>
                  </a:txBody>
                  <a:tcPr marL="61558" marR="61558" marT="0" marB="0" anchor="ctr"/>
                </a:tc>
              </a:tr>
              <a:tr h="644691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Речевые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С предметами и игрушками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Игры-поручения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Регулятивные</a:t>
                      </a:r>
                    </a:p>
                  </a:txBody>
                  <a:tcPr marL="61558" marR="61558" marT="0" marB="0" anchor="ctr"/>
                </a:tc>
              </a:tr>
              <a:tr h="42979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Музыкальные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Игры-загадки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Творческие</a:t>
                      </a:r>
                    </a:p>
                  </a:txBody>
                  <a:tcPr marL="61558" marR="61558" marT="0" marB="0" anchor="ctr"/>
                </a:tc>
              </a:tr>
              <a:tr h="567279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Природовед</a:t>
                      </a:r>
                    </a:p>
                    <a:p>
                      <a:pPr algn="ctr" fontAlgn="base"/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</a:rPr>
                        <a:t>ческие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Игры-беседы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Социальные</a:t>
                      </a:r>
                    </a:p>
                  </a:txBody>
                  <a:tcPr marL="61558" marR="61558" marT="0" marB="0" anchor="ctr"/>
                </a:tc>
              </a:tr>
              <a:tr h="1074483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Для ознакомления с окружающим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61558" marR="61558" marT="0" marB="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 </a:t>
                      </a:r>
                    </a:p>
                  </a:txBody>
                  <a:tcPr marL="61558" marR="61558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14348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Impact" pitchFamily="34" charset="0"/>
              </a:rPr>
              <a:t>Экологические выставки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428736"/>
            <a:ext cx="8286808" cy="529375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>Цель их - ознакомление с природными явлениями, недоступными для наблюдения детям. Выставки и экспозиции включают материал, предназначенный для работы с детьми и со взрослыми. Тематика может быть самой разнообразной: «Лес - друг человека»; «Богатства недр нашей Земли»; «Космос»; «Человек и его добрые дела на Земле»; «Родные просторы» и т. д. На выставке могут быть представлены художественные произведения, работы детей и воспитателей, разнообразные коллекции. Выставка обычно служит прекрасным фоном для бесед с детьми, для экскурсий, которые в состоянии провести не только воспитатель, но и ребенок.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6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8" descr="Официальная информац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500702"/>
            <a:ext cx="2357454" cy="1000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Разнообразие методов</a:t>
            </a:r>
            <a:endParaRPr lang="ru-RU" sz="36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214422"/>
            <a:ext cx="5000660" cy="5509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наглядные (наблюдение, рассматривание картин, демонстрация диафильмов и кинофильмов),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 практические (игры, труд, опыты),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словесные (рассказ воспитателя, чтение художественной литературы, беседы).</a:t>
            </a:r>
          </a:p>
          <a:p>
            <a:pPr fontAlgn="base">
              <a:buFont typeface="Arial" pitchFamily="34" charset="0"/>
              <a:buChar char="•"/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2" descr="ALLDAY - народный сайт о дизайне &quot; Страница 32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736"/>
            <a:ext cx="3571868" cy="4933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357166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Развивающая экологическая среда</a:t>
            </a:r>
            <a:endParaRPr lang="ru-RU" sz="3600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428736"/>
            <a:ext cx="5857916" cy="501675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зимний сад;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уголки в группах (экспериментальные, природные, коллекционные);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растительный мир на участке;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учебно-наглядные пособия;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живой уголок</a:t>
            </a:r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2" descr="Объявления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214678" cy="5214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285720" y="214290"/>
            <a:ext cx="792961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Работа в повседневной жизни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1142984"/>
            <a:ext cx="8286808" cy="5509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base"/>
            <a:endParaRPr lang="ru-RU" sz="2200" dirty="0" smtClean="0">
              <a:latin typeface="Monotype Corsiva" pitchFamily="66" charset="0"/>
            </a:endParaRP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Для ознакомления дошкольников с природой, для воспитания экологической культуры в работе используются прогулки.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Во время прогулок организовываются игры с природным материалом: песком, водой, льдом, снегом, листьями и т.п. прогулки доставляют детям огромную радость и удовольствие от общения с природой.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Повседневные наблюдения продумываются заранее, при этом используются разнообразные формы организации  (фронтальные, групповые, индивидуальные).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Фронтальную организацию наблюдения используют для ознакомления детей с яркими сезонными изменениями. Наблюдения могут проходить небольшими группками (рассматривание цветка, появление всходов, насекомых и т.д.)  на прогулке проводится и индивидуальная работа.</a:t>
            </a:r>
          </a:p>
          <a:p>
            <a:pPr fontAlgn="base"/>
            <a:r>
              <a:rPr lang="ru-RU" sz="2200" b="1" dirty="0" smtClean="0">
                <a:solidFill>
                  <a:srgbClr val="002060"/>
                </a:solidFill>
                <a:latin typeface="Monotype Corsiva" pitchFamily="66" charset="0"/>
              </a:rPr>
              <a:t>Дети старшей и подготовительной к школе групп свои наблюдения отражают в календаре природы, где зарисовывают яркие сезонные изменения в неживой природе, в жизни растений.</a:t>
            </a:r>
            <a:endParaRPr lang="ru-RU" sz="2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6" descr="Адаптация к ДОУ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2" y="0"/>
            <a:ext cx="1762118" cy="1762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24" y="214290"/>
            <a:ext cx="8286776" cy="1015663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Impact" pitchFamily="34" charset="0"/>
              </a:rPr>
              <a:t>Что включает в себя понятие </a:t>
            </a:r>
          </a:p>
          <a:p>
            <a:pPr algn="ctr"/>
            <a:r>
              <a:rPr lang="ru-RU" sz="3000" dirty="0" smtClean="0">
                <a:solidFill>
                  <a:srgbClr val="FF0000"/>
                </a:solidFill>
                <a:latin typeface="Impact" pitchFamily="34" charset="0"/>
              </a:rPr>
              <a:t>«экологическая культура»?</a:t>
            </a:r>
            <a:endParaRPr lang="ru-RU" sz="3000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2285992"/>
            <a:ext cx="528638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Экологическая культура – это знания, практические навыки, эстетические переживания, эмоциональное отношение, практические поступки и поведение детей (сопереживание, сочувствие , интерес и желание оказать помощь природе, умение любоваться ее красотой и т.д.)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1506" name="Picture 2" descr="Видео Моему сыночку - смотреть онлайн ролик &quot;моему сыночку&quot;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50043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7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428868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286256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857364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857760"/>
            <a:ext cx="723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642910" y="357166"/>
            <a:ext cx="7929618" cy="7078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Impact" pitchFamily="34" charset="0"/>
              </a:rPr>
              <a:t>Нетрадиционные формы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1214422"/>
            <a:ext cx="8572560" cy="552896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Блицопрос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(предварительно дети повторяют материал, необходимый для изучения новой темы).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Проблемные ситуации или проведение опытов (позволяющих «открыть новое знание») 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Практическую работу и поисковую деятельность.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Игровые приемы..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Урок – путешествие.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Занятие – сказка.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Викторины.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Игра.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учебном классе.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зимнем саду.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участке, в парке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285860"/>
            <a:ext cx="85011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6815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357430"/>
            <a:ext cx="5481645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643998" cy="61863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000372"/>
            <a:ext cx="5214974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152401"/>
            <a:ext cx="8348690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Таким образом, взаимодействие детского сада с семьей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экологическому воспитанию можно осуществлять по-разному. Важно только избегать формализма. Безусловно, процесс формирования экологических ценностей у детей и родителей сложен и проблематичен, поскольку зависит не только от содержания экологического воспитания в образовательном учреждении, но и от реальной жизненной обстановки. Поэтому самое главное – личная убежденность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педагога, его умение пробудить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у родителей желание любить,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беречь и охранять природу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тем самым быть эталоном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для подражания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дошкольников.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1" name="Picture 4" descr="Изучаем времена английского глагол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143380"/>
            <a:ext cx="6786610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152401"/>
            <a:ext cx="83486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986" name="Picture 2" descr="Экологические физкультминутки - Методична допомога - Учитель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-142900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42976" y="214290"/>
            <a:ext cx="742955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Impact" pitchFamily="34" charset="0"/>
              </a:rPr>
              <a:t>Основные задачи работы с родителями по экологическому воспитанию: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500174"/>
            <a:ext cx="8429684" cy="52322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Установить партнерские отношения с семьей каждого воспитанника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Объединить усилия для развития и воспитания детей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Создать атмосферу взаимопонимания, общности интересов, эмоциональной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взаимоподдержки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Активизировать и обогащать воспитательные умения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Поддерживать их уверенность в собственных воспитательных  возможностях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2" descr="Iv. Результативность работы. 1. Уровень обученности и сформированности общеучебных навыков и умений (показать в диаграммах дина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000504"/>
            <a:ext cx="1537361" cy="26583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5720" y="214290"/>
            <a:ext cx="8286776" cy="104644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Impact" pitchFamily="34" charset="0"/>
              </a:rPr>
              <a:t>Принципы взаимодействия с родителями</a:t>
            </a:r>
            <a:endParaRPr lang="ru-RU" sz="3200" b="1" dirty="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endParaRPr lang="ru-RU" sz="3000" b="1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8143932" cy="47705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Доброжелательный стиль общения педагогов с родителями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Индивидуальный подход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Сотрудничество, а не наставничество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Серьезная подготовка ко всем мероприятиям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Анимашки на тему &quot;Школа&quot;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643446"/>
            <a:ext cx="4000528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120032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Основные формы работы с родителями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071678"/>
            <a:ext cx="8429684" cy="446276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Родительские собрания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Консультации на экологическую тематику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Проведение конкурсов и выставок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формы организации общения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Оформление наглядных материалов для родителей (стенды, буклеты, памятки, стенгазеты)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Открытые занятия</a:t>
            </a: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1" name="Picture 4" descr="Люди Gif анимация, аватары, скачать анимацию, анимация для с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071942"/>
            <a:ext cx="235742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Нетрадиционные формы работы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57298"/>
            <a:ext cx="8572560" cy="501675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Monotype Corsiva" pitchFamily="66" charset="0"/>
                <a:ea typeface="Times New Roman" pitchFamily="18" charset="0"/>
              </a:rPr>
              <a:t>Деловые</a:t>
            </a:r>
            <a:r>
              <a:rPr kumimoji="0" lang="ru-RU" sz="4000" b="1" i="1" u="none" strike="noStrike" cap="none" normalizeH="0" dirty="0" smtClean="0">
                <a:ln>
                  <a:noFill/>
                </a:ln>
                <a:solidFill>
                  <a:srgbClr val="444444"/>
                </a:solidFill>
                <a:effectLst/>
                <a:latin typeface="Monotype Corsiva" pitchFamily="66" charset="0"/>
                <a:ea typeface="Times New Roman" pitchFamily="18" charset="0"/>
              </a:rPr>
              <a:t> игры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i="1" baseline="0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</a:rPr>
              <a:t>Бюро</a:t>
            </a:r>
            <a:r>
              <a:rPr lang="ru-RU" sz="4000" b="1" i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</a:rPr>
              <a:t> педагогических  услуг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Monotype Corsiva" pitchFamily="66" charset="0"/>
                <a:ea typeface="Times New Roman" pitchFamily="18" charset="0"/>
              </a:rPr>
              <a:t>Прямой телефон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i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</a:rPr>
              <a:t>Круглый стол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i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</a:rPr>
              <a:t>Д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Monotype Corsiva" pitchFamily="66" charset="0"/>
                <a:ea typeface="Times New Roman" pitchFamily="18" charset="0"/>
              </a:rPr>
              <a:t>искуссии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000" b="1" i="1" dirty="0" smtClean="0">
                <a:solidFill>
                  <a:srgbClr val="444444"/>
                </a:solidFill>
                <a:latin typeface="Monotype Corsiva" pitchFamily="66" charset="0"/>
                <a:ea typeface="Times New Roman" pitchFamily="18" charset="0"/>
              </a:rPr>
              <a:t>Туристические походы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Monotype Corsiva" pitchFamily="66" charset="0"/>
                <a:ea typeface="Times New Roman" pitchFamily="18" charset="0"/>
              </a:rPr>
              <a:t>Соревнования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pic>
        <p:nvPicPr>
          <p:cNvPr id="12" name="Picture 2" descr="Организация - Картинка 1002/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714488"/>
            <a:ext cx="2428892" cy="4071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 flipH="1">
            <a:off x="785786" y="285728"/>
            <a:ext cx="7572428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Impact" pitchFamily="34" charset="0"/>
              </a:rPr>
              <a:t>Важные моменты</a:t>
            </a:r>
            <a:endParaRPr lang="ru-RU" sz="36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57298"/>
            <a:ext cx="8429684" cy="501675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В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се материалы, предлагаемые для ознакомления родителям, должны быть эстетично оформлены;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содержание необходимо регулярно обновлять, иначе родительский интерес к этой информации быстро пропадет;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оформление выполняется так, чтобы привлекать внимание родителей (текст на цветной бумаге, фотографии детей группы, картинки-символы);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содержание предлагаемого материала должно быть действительно интересно большинству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solidFill>
                <a:srgbClr val="444444"/>
              </a:solidFill>
              <a:latin typeface="Helvetic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444444"/>
              </a:solidFill>
              <a:effectLst/>
              <a:latin typeface="Helvetica"/>
            </a:endParaRPr>
          </a:p>
        </p:txBody>
      </p:sp>
      <p:pic>
        <p:nvPicPr>
          <p:cNvPr id="11" name="Picture 2" descr="Девушки Gif анимация, аватары, скачать анимацию, анимация для сайта, форума, блог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714752"/>
            <a:ext cx="2000232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mini-horses-green-gr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57256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Impact" pitchFamily="34" charset="0"/>
              </a:rPr>
              <a:t>Основная цель работы с детьми— воспитание с первых лет жизни гуманной, социально активной, творческой личности, способной понимать и любить окружающий мир, природу и бережно относится к ним. </a:t>
            </a:r>
            <a:endParaRPr lang="ru-RU" sz="2400" dirty="0">
              <a:solidFill>
                <a:srgbClr val="FF0000"/>
              </a:solidFill>
              <a:latin typeface="Impact" pitchFamily="34" charset="0"/>
            </a:endParaRPr>
          </a:p>
        </p:txBody>
      </p:sp>
      <p:pic>
        <p:nvPicPr>
          <p:cNvPr id="5" name="Picture 2" descr="Персональный сайт - Муниципальное задание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333625"/>
            <a:ext cx="8072462" cy="4524375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071678"/>
            <a:ext cx="2081190" cy="16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43158"/>
            <a:ext cx="17859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2085</Words>
  <Application>Microsoft Office PowerPoint</Application>
  <PresentationFormat>Экран (4:3)</PresentationFormat>
  <Paragraphs>483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,</vt:lpstr>
      <vt:lpstr>Презентация PowerPoint</vt:lpstr>
      <vt:lpstr>Презентация PowerPoint</vt:lpstr>
      <vt:lpstr>Презентация PowerPoint</vt:lpstr>
      <vt:lpstr>,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САД</cp:lastModifiedBy>
  <cp:revision>107</cp:revision>
  <dcterms:created xsi:type="dcterms:W3CDTF">2012-05-18T15:17:41Z</dcterms:created>
  <dcterms:modified xsi:type="dcterms:W3CDTF">2014-12-05T07:21:34Z</dcterms:modified>
</cp:coreProperties>
</file>