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2" r:id="rId3"/>
    <p:sldId id="257" r:id="rId4"/>
    <p:sldId id="270" r:id="rId5"/>
    <p:sldId id="278" r:id="rId6"/>
    <p:sldId id="261" r:id="rId7"/>
    <p:sldId id="272" r:id="rId8"/>
    <p:sldId id="258" r:id="rId9"/>
    <p:sldId id="273" r:id="rId10"/>
    <p:sldId id="280" r:id="rId11"/>
    <p:sldId id="282" r:id="rId12"/>
    <p:sldId id="283" r:id="rId13"/>
    <p:sldId id="281" r:id="rId14"/>
    <p:sldId id="260" r:id="rId15"/>
    <p:sldId id="279" r:id="rId16"/>
    <p:sldId id="275" r:id="rId17"/>
    <p:sldId id="269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6BD14A-7FAF-4A9B-9142-026082E1CBEC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C10FAE-433A-406B-9849-B9CD7AD716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6BD14A-7FAF-4A9B-9142-026082E1CBEC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C10FAE-433A-406B-9849-B9CD7AD71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6BD14A-7FAF-4A9B-9142-026082E1CBEC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C10FAE-433A-406B-9849-B9CD7AD71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6BD14A-7FAF-4A9B-9142-026082E1CBEC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C10FAE-433A-406B-9849-B9CD7AD71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6BD14A-7FAF-4A9B-9142-026082E1CBEC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C10FAE-433A-406B-9849-B9CD7AD716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6BD14A-7FAF-4A9B-9142-026082E1CBEC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C10FAE-433A-406B-9849-B9CD7AD71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6BD14A-7FAF-4A9B-9142-026082E1CBEC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C10FAE-433A-406B-9849-B9CD7AD71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6BD14A-7FAF-4A9B-9142-026082E1CBEC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C10FAE-433A-406B-9849-B9CD7AD71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6BD14A-7FAF-4A9B-9142-026082E1CBEC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C10FAE-433A-406B-9849-B9CD7AD716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6BD14A-7FAF-4A9B-9142-026082E1CBEC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C10FAE-433A-406B-9849-B9CD7AD71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6BD14A-7FAF-4A9B-9142-026082E1CBEC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C10FAE-433A-406B-9849-B9CD7AD716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56BD14A-7FAF-4A9B-9142-026082E1CBEC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CC10FAE-433A-406B-9849-B9CD7AD716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Monotype Corsiva"/>
                <a:ea typeface="Times New Roman"/>
              </a:rPr>
              <a:t/>
            </a:r>
            <a:br>
              <a:rPr lang="ru-RU" sz="2000" b="1" dirty="0" smtClean="0">
                <a:solidFill>
                  <a:srgbClr val="FF0000"/>
                </a:solidFill>
                <a:latin typeface="Monotype Corsiva"/>
                <a:ea typeface="Times New Roman"/>
              </a:rPr>
            </a:br>
            <a:r>
              <a:rPr lang="ru-RU" sz="2700" b="1" dirty="0" smtClean="0">
                <a:solidFill>
                  <a:srgbClr val="FF0000"/>
                </a:solidFill>
                <a:latin typeface="Monotype Corsiva"/>
                <a:ea typeface="Times New Roman"/>
              </a:rPr>
              <a:t>МУНИЦИПАЛЬНОЕ БЮДЖЕТНОЕ ДОШКОЛЬНОЕ ОБРАЗОВАТЕЛЬНОЕ УЧРЕЖДЕНИЕ  «БЛАГОВЕЩЕНСКИЙ ДЕТСКИЙ САД «СВЕТЛЯЧОК»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/>
            </a:r>
            <a:br>
              <a:rPr lang="ru-RU" sz="2000" dirty="0" smtClean="0">
                <a:effectLst/>
                <a:latin typeface="Times New Roman"/>
                <a:ea typeface="Times New Roman"/>
              </a:rPr>
            </a:br>
            <a:endParaRPr lang="ru-RU" dirty="0"/>
          </a:p>
        </p:txBody>
      </p:sp>
      <p:pic>
        <p:nvPicPr>
          <p:cNvPr id="1026" name="Picture 2" descr="C:\Users\Администратор\Downloads\FC6T6216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1435100" y="1428736"/>
            <a:ext cx="7280304" cy="4786346"/>
          </a:xfrm>
          <a:prstGeom prst="rect">
            <a:avLst/>
          </a:prstGeom>
          <a:noFill/>
        </p:spPr>
      </p:pic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b="1" dirty="0" smtClean="0">
              <a:solidFill>
                <a:srgbClr val="7030A0"/>
              </a:solidFill>
              <a:effectLst/>
              <a:latin typeface="Monotype Corsiva"/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4529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err="1" smtClean="0">
                <a:solidFill>
                  <a:srgbClr val="FF0000"/>
                </a:solidFill>
                <a:latin typeface="Arial Black" pitchFamily="34" charset="0"/>
              </a:rPr>
              <a:t>Гидрогимнастика</a:t>
            </a:r>
            <a:r>
              <a:rPr lang="ru-RU" sz="2800" dirty="0" smtClean="0">
                <a:solidFill>
                  <a:srgbClr val="FF0000"/>
                </a:solidFill>
                <a:latin typeface="Arial Black" pitchFamily="34" charset="0"/>
              </a:rPr>
              <a:t> и гидромассаж</a:t>
            </a:r>
            <a:endParaRPr lang="ru-RU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142984"/>
            <a:ext cx="8069584" cy="48006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>     </a:t>
            </a:r>
            <a:r>
              <a:rPr lang="ru-RU" sz="5600" dirty="0" err="1" smtClean="0">
                <a:solidFill>
                  <a:srgbClr val="0070C0"/>
                </a:solidFill>
                <a:latin typeface="Arial Black" pitchFamily="34" charset="0"/>
              </a:rPr>
              <a:t>Гидрогимнастика</a:t>
            </a:r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> – прокатывание, перекатывание, перекладывание в теплой воде различных предметов, например резиновый мяч, </a:t>
            </a:r>
            <a:r>
              <a:rPr lang="ru-RU" sz="5600" dirty="0" err="1" smtClean="0">
                <a:solidFill>
                  <a:srgbClr val="0070C0"/>
                </a:solidFill>
                <a:latin typeface="Arial Black" pitchFamily="34" charset="0"/>
              </a:rPr>
              <a:t>массажеров</a:t>
            </a:r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>, маленьких фигурок и </a:t>
            </a:r>
            <a:r>
              <a:rPr lang="ru-RU" sz="5600" dirty="0" err="1" smtClean="0">
                <a:solidFill>
                  <a:srgbClr val="0070C0"/>
                </a:solidFill>
                <a:latin typeface="Arial Black" pitchFamily="34" charset="0"/>
              </a:rPr>
              <a:t>т.д</a:t>
            </a:r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> </a:t>
            </a:r>
          </a:p>
          <a:p>
            <a:pPr>
              <a:buNone/>
            </a:pPr>
            <a:r>
              <a:rPr lang="ru-RU" sz="5600" b="1" dirty="0" smtClean="0">
                <a:solidFill>
                  <a:srgbClr val="0070C0"/>
                </a:solidFill>
                <a:latin typeface="Arial Black" pitchFamily="34" charset="0"/>
              </a:rPr>
              <a:t>     Гидромассаж кистей и пальцев рук состоит из трех типов упражнений:</a:t>
            </a:r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/>
            </a:r>
            <a:b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/>
            </a:r>
            <a:b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>· </a:t>
            </a:r>
            <a:r>
              <a:rPr lang="ru-RU" sz="5600" dirty="0" err="1" smtClean="0">
                <a:solidFill>
                  <a:srgbClr val="0070C0"/>
                </a:solidFill>
                <a:latin typeface="Arial Black" pitchFamily="34" charset="0"/>
              </a:rPr>
              <a:t>самомассаж</a:t>
            </a:r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> тыльной стороны рук;</a:t>
            </a:r>
            <a:b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/>
            </a:r>
            <a:b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>· </a:t>
            </a:r>
            <a:r>
              <a:rPr lang="ru-RU" sz="5600" dirty="0" err="1" smtClean="0">
                <a:solidFill>
                  <a:srgbClr val="0070C0"/>
                </a:solidFill>
                <a:latin typeface="Arial Black" pitchFamily="34" charset="0"/>
              </a:rPr>
              <a:t>самомоссаж</a:t>
            </a:r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> ладоней;</a:t>
            </a:r>
            <a:b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/>
            </a:r>
            <a:b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>· </a:t>
            </a:r>
            <a:r>
              <a:rPr lang="ru-RU" sz="5600" dirty="0" err="1" smtClean="0">
                <a:solidFill>
                  <a:srgbClr val="0070C0"/>
                </a:solidFill>
                <a:latin typeface="Arial Black" pitchFamily="34" charset="0"/>
              </a:rPr>
              <a:t>самомассаж</a:t>
            </a:r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> пальцев рук.</a:t>
            </a:r>
            <a:b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/>
            </a:r>
            <a:b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> Упражнения для расслабляющего, тонизирующего и спастического гидромассажа. Упражнения следующие:</a:t>
            </a:r>
            <a:b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/>
            </a:r>
            <a:b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>· растирание подушечек пальцев в направлении от кончиков к ладони одной руки, затем другой;</a:t>
            </a:r>
            <a:b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/>
            </a:r>
            <a:b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>· растирание в различных направлениях движения (продольно, поперечно, кругообразно и спиралевидно);</a:t>
            </a:r>
            <a:b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/>
            </a:r>
            <a:b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>· растирание ладони (рука не скользит по коже, а сдвигает ее, сначала кожу одной руки, от середины к краям, большим пальцем, потом другой руки);</a:t>
            </a:r>
            <a:b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/>
            </a:r>
            <a:b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>· вибрация (нанесение следующих одним за другим ударов кончиками полусогнутых пальцев)</a:t>
            </a:r>
            <a:b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/>
            </a:r>
            <a:b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5600" b="1" dirty="0" err="1" smtClean="0">
                <a:solidFill>
                  <a:srgbClr val="0070C0"/>
                </a:solidFill>
                <a:latin typeface="Arial Black" pitchFamily="34" charset="0"/>
              </a:rPr>
              <a:t>Самомассаж</a:t>
            </a:r>
            <a:r>
              <a:rPr lang="ru-RU" sz="5600" b="1" dirty="0" smtClean="0">
                <a:solidFill>
                  <a:srgbClr val="0070C0"/>
                </a:solidFill>
                <a:latin typeface="Arial Black" pitchFamily="34" charset="0"/>
              </a:rPr>
              <a:t> с некоторыми усложнениями в движениях и действиях с предметами помогает образовывать связь между тонкими движениями пальцев рук и речевой зоной.</a:t>
            </a:r>
            <a:endParaRPr lang="ru-RU" sz="5600" dirty="0">
              <a:solidFill>
                <a:srgbClr val="0070C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14290"/>
            <a:ext cx="7498080" cy="642942"/>
          </a:xfrm>
        </p:spPr>
        <p:txBody>
          <a:bodyPr>
            <a:normAutofit/>
          </a:bodyPr>
          <a:lstStyle/>
          <a:p>
            <a:pPr algn="ctr"/>
            <a:r>
              <a:rPr lang="ru-RU" sz="1600" dirty="0" smtClean="0">
                <a:solidFill>
                  <a:srgbClr val="0070C0"/>
                </a:solidFill>
                <a:latin typeface="Arial Black" pitchFamily="34" charset="0"/>
              </a:rPr>
              <a:t>Массаж в воде с предметами:</a:t>
            </a:r>
            <a:endParaRPr lang="ru-RU" sz="16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642918"/>
            <a:ext cx="7498080" cy="578647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  <a:t/>
            </a:r>
            <a:b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  <a:t>1. С каучуковым мячиком: </a:t>
            </a:r>
            <a:b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  <a:t>· прокатывание мячика между ладонями рук;</a:t>
            </a:r>
            <a:b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  <a:t>· прокатывание мячика между пальцами рук;</a:t>
            </a:r>
            <a:b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  <a:t>· прокатывание мячика по тыльной стороне правой руки левой ладонью и наоборот;</a:t>
            </a:r>
            <a:b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  <a:t>· прокатывание мячика между указательными пальцами левой и правой рук, средними, безымянными и мизинцами.</a:t>
            </a:r>
            <a:b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  <a:t>2. С четырехгранной палочкой, обмотанной проволокой:</a:t>
            </a:r>
            <a:b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  <a:t>· прокатывание палочки от основания ладони к подушечкам пальцев;</a:t>
            </a:r>
            <a:b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  <a:t>· прокатывание палочки по ладоням;</a:t>
            </a:r>
            <a:b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  <a:t>· прокатывание палочки по пальцам;</a:t>
            </a:r>
            <a:b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  <a:t>· прокатывание палочки поочередно между указательными пальцами, средними и т.д.</a:t>
            </a:r>
            <a:b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  <a:t>3. С двумя бусинками:</a:t>
            </a:r>
            <a:b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  <a:t>· </a:t>
            </a:r>
            <a:r>
              <a:rPr lang="ru-RU" sz="1400" b="1" dirty="0" smtClean="0">
                <a:solidFill>
                  <a:srgbClr val="0070C0"/>
                </a:solidFill>
                <a:latin typeface="Arial Black" pitchFamily="34" charset="0"/>
              </a:rPr>
              <a:t> Прокатывание двух бусинок между ладонями круговыми движениями;</a:t>
            </a:r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  <a:t/>
            </a:r>
            <a:b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  <a:t>· Прокатывание двух бусинок между ладонью правой и тыльной стороной левой руки и наоборот;</a:t>
            </a:r>
            <a:b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  <a:t>· Прокатывание бусинок  поочередно каждым пальцем одновременно левой и правой рукой;</a:t>
            </a:r>
            <a:b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  <a:t>· Перекладывание бусинок двумя пальцами обеих рук с одной емкости в другую.</a:t>
            </a:r>
            <a:endParaRPr lang="ru-RU" sz="1400" dirty="0">
              <a:solidFill>
                <a:srgbClr val="0070C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Arial Black" pitchFamily="34" charset="0"/>
              </a:rPr>
              <a:t>Оборудование</a:t>
            </a:r>
            <a:endParaRPr lang="ru-RU" sz="2800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  <a:t> Для прокатывания:  4-х </a:t>
            </a:r>
            <a:r>
              <a:rPr lang="ru-RU" sz="1400" dirty="0" err="1" smtClean="0">
                <a:solidFill>
                  <a:srgbClr val="0070C0"/>
                </a:solidFill>
                <a:latin typeface="Arial Black" pitchFamily="34" charset="0"/>
              </a:rPr>
              <a:t>гранные</a:t>
            </a:r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  <a:t> палочки, пластмассовые деревянные и рельефные бигуди, </a:t>
            </a:r>
            <a:r>
              <a:rPr lang="ru-RU" sz="1400" dirty="0" err="1" smtClean="0">
                <a:solidFill>
                  <a:srgbClr val="0070C0"/>
                </a:solidFill>
                <a:latin typeface="Arial Black" pitchFamily="34" charset="0"/>
              </a:rPr>
              <a:t>массажеры</a:t>
            </a:r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  <a:t>.</a:t>
            </a:r>
          </a:p>
          <a:p>
            <a:pPr algn="just">
              <a:buNone/>
            </a:pPr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  <a:t> </a:t>
            </a:r>
            <a:r>
              <a:rPr lang="ru-RU" sz="1400" dirty="0" err="1" smtClean="0">
                <a:solidFill>
                  <a:srgbClr val="0070C0"/>
                </a:solidFill>
                <a:latin typeface="Arial Black" pitchFamily="34" charset="0"/>
              </a:rPr>
              <a:t>Массажеры</a:t>
            </a:r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  <a:t> – </a:t>
            </a:r>
            <a:r>
              <a:rPr lang="ru-RU" sz="1400" dirty="0" err="1" smtClean="0">
                <a:solidFill>
                  <a:srgbClr val="0070C0"/>
                </a:solidFill>
                <a:latin typeface="Arial Black" pitchFamily="34" charset="0"/>
              </a:rPr>
              <a:t>каталочки</a:t>
            </a:r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  <a:t> с разным </a:t>
            </a:r>
            <a:r>
              <a:rPr lang="ru-RU" sz="1400" dirty="0" err="1" smtClean="0">
                <a:solidFill>
                  <a:srgbClr val="0070C0"/>
                </a:solidFill>
                <a:latin typeface="Arial Black" pitchFamily="34" charset="0"/>
              </a:rPr>
              <a:t>количест-вом</a:t>
            </a:r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  <a:t> предметов, бигуди с шипами, палочки с разной поверхностью.</a:t>
            </a:r>
          </a:p>
          <a:p>
            <a:pPr algn="just">
              <a:buNone/>
            </a:pPr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  <a:t> Для круговых вращений : разное количество бусинок, грецкие орехи, косточки, камушки, т.е. предметы с твердой поверхностью.</a:t>
            </a:r>
          </a:p>
          <a:p>
            <a:pPr algn="just">
              <a:buNone/>
            </a:pPr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  <a:t>Для различения мышечных ощущений предметы с мягкой </a:t>
            </a:r>
            <a:r>
              <a:rPr lang="ru-RU" sz="1400" dirty="0" err="1" smtClean="0">
                <a:solidFill>
                  <a:srgbClr val="0070C0"/>
                </a:solidFill>
                <a:latin typeface="Arial Black" pitchFamily="34" charset="0"/>
              </a:rPr>
              <a:t>поверх-ностью</a:t>
            </a:r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  <a:t>: ткань, губки, поролоновые и резиновые мячики, ластики. </a:t>
            </a:r>
          </a:p>
          <a:p>
            <a:pPr algn="just">
              <a:buNone/>
            </a:pPr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  <a:t>Упражнения, определяющие характер предмета по мышечным ощущениям: «тяжесть – легкость», пробки с камушками и без них; «напряжение – </a:t>
            </a:r>
            <a:r>
              <a:rPr lang="ru-RU" sz="1400" dirty="0" err="1" smtClean="0">
                <a:solidFill>
                  <a:srgbClr val="0070C0"/>
                </a:solidFill>
                <a:latin typeface="Arial Black" pitchFamily="34" charset="0"/>
              </a:rPr>
              <a:t>расслаб-ление</a:t>
            </a:r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  <a:t>» - сожми эспандер, мячик, поролоновый снежок, губку. </a:t>
            </a:r>
          </a:p>
          <a:p>
            <a:pPr algn="just">
              <a:buNone/>
            </a:pPr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  <a:t>К комплексам подбираются стихотворения. Они способствуют развитию координации и произвольной моторики. Проговаривание стихотворений с действиями дает большой эффект: включаются слуховой, речевой и кинестетический анализаторы. Кроме того, с помощью стихотворения вырабатывается правильный ритм дыхания, развивается речеслуховая память, дикция, интонационная выразительность речи.</a:t>
            </a:r>
            <a:endParaRPr lang="ru-RU" sz="1400" dirty="0">
              <a:solidFill>
                <a:srgbClr val="0070C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Arial Black" pitchFamily="34" charset="0"/>
                <a:ea typeface="Times New Roman"/>
              </a:rPr>
              <a:t>Актуальность и целесообразность использования</a:t>
            </a:r>
            <a:endParaRPr lang="ru-RU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447800"/>
            <a:ext cx="7933588" cy="4800600"/>
          </a:xfrm>
        </p:spPr>
        <p:txBody>
          <a:bodyPr>
            <a:noAutofit/>
          </a:bodyPr>
          <a:lstStyle/>
          <a:p>
            <a:pPr algn="just"/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  <a:t>Вода  и массаж как лечебные профилактические средства были известны еще в глубокой древности. Их благоприятное воздействие на организм человека (как местное, так и общее) отмечают и современные авторы. Воздействие на воду образует микроволны, которые усиливают давление на организм человека. Кожа рук, с ее обширной сосудистой системой и огромным количеством рецепторов, является механическим передатчиком раздражения в кору головного мозга. Помимо раздражения кожных рецепторов, вода оказывает механическое давление на мышцы, в результате чего они расслабляются и снимается патологическое напряжение. </a:t>
            </a:r>
          </a:p>
          <a:p>
            <a:pPr algn="just"/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  <a:t>Регулярные выполнения упражнений в воде являются профилактикой заболеваний, способствуют </a:t>
            </a:r>
            <a:r>
              <a:rPr lang="ru-RU" sz="1400" dirty="0" err="1" smtClean="0">
                <a:solidFill>
                  <a:srgbClr val="0070C0"/>
                </a:solidFill>
                <a:latin typeface="Arial Black" pitchFamily="34" charset="0"/>
              </a:rPr>
              <a:t>здоровьеформирующим</a:t>
            </a:r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  <a:t> процессам в организме ребенка, так как вода обладает большой теплопроводностью и </a:t>
            </a:r>
            <a:r>
              <a:rPr lang="ru-RU" sz="1400" dirty="0" err="1" smtClean="0">
                <a:solidFill>
                  <a:srgbClr val="0070C0"/>
                </a:solidFill>
                <a:latin typeface="Arial Black" pitchFamily="34" charset="0"/>
              </a:rPr>
              <a:t>тепло-емкостью</a:t>
            </a:r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  <a:t>. Уже давно доказано: чем быстрее и точнее ребенок выполняет движения пальцами, чем тоньше, </a:t>
            </a:r>
            <a:r>
              <a:rPr lang="ru-RU" sz="1400" dirty="0" err="1" smtClean="0">
                <a:solidFill>
                  <a:srgbClr val="0070C0"/>
                </a:solidFill>
                <a:latin typeface="Arial Black" pitchFamily="34" charset="0"/>
              </a:rPr>
              <a:t>дифференцированнее</a:t>
            </a:r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  <a:t> работа мышц кистей рук, тем быстрее и лучше развивается речь и мышление. Вследствие развития мелкой моторики пальцев рук, эффективнее проходит работа по постановке и автоматизации звуков, быстрее развивается речь. При обучении элементам письма дети делают лучше нажим, ведут более уверенные линии, ровнее «держат» строчку, сохраняют наклон, рисуют.</a:t>
            </a:r>
            <a:endParaRPr lang="ru-RU" sz="1400" dirty="0">
              <a:solidFill>
                <a:srgbClr val="0070C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600" dirty="0" smtClean="0">
                <a:solidFill>
                  <a:srgbClr val="FF0000"/>
                </a:solidFill>
                <a:latin typeface="Arial Black" pitchFamily="34" charset="0"/>
                <a:ea typeface="Times New Roman"/>
              </a:rPr>
              <a:t>Различные модели и символы</a:t>
            </a:r>
            <a:r>
              <a:rPr lang="ru-RU" sz="2800" dirty="0" smtClean="0">
                <a:solidFill>
                  <a:srgbClr val="FF0000"/>
                </a:solidFill>
                <a:latin typeface="Arial Black" pitchFamily="34" charset="0"/>
                <a:ea typeface="Times New Roman"/>
              </a:rPr>
              <a:t/>
            </a:r>
            <a:br>
              <a:rPr lang="ru-RU" sz="2800" dirty="0" smtClean="0">
                <a:solidFill>
                  <a:srgbClr val="FF0000"/>
                </a:solidFill>
                <a:latin typeface="Arial Black" pitchFamily="34" charset="0"/>
                <a:ea typeface="Times New Roman"/>
              </a:rPr>
            </a:br>
            <a:r>
              <a:rPr lang="ru-RU" sz="2800" b="1" dirty="0" smtClean="0">
                <a:solidFill>
                  <a:srgbClr val="FF0000"/>
                </a:solidFill>
                <a:latin typeface="Arial Black" pitchFamily="34" charset="0"/>
                <a:ea typeface="Times New Roman"/>
              </a:rPr>
              <a:t>Мнемотехника</a:t>
            </a:r>
            <a:endParaRPr lang="ru-RU" sz="28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000100" y="1142985"/>
            <a:ext cx="7658096" cy="5555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>
                <a:solidFill>
                  <a:srgbClr val="0070C0"/>
                </a:solidFill>
                <a:latin typeface="Arial Black" pitchFamily="34" charset="0"/>
              </a:rPr>
              <a:t>Мнемотехника, </a:t>
            </a:r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  <a:t>или мнемоника, </a:t>
            </a:r>
          </a:p>
          <a:p>
            <a:pPr algn="just">
              <a:buNone/>
            </a:pPr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  <a:t>в переводе с греческого  - «искусство запоминания».</a:t>
            </a:r>
          </a:p>
          <a:p>
            <a:pPr algn="just"/>
            <a:r>
              <a:rPr lang="ru-RU" sz="1400" b="1" dirty="0" smtClean="0">
                <a:solidFill>
                  <a:srgbClr val="0070C0"/>
                </a:solidFill>
                <a:latin typeface="Arial Black" pitchFamily="34" charset="0"/>
              </a:rPr>
              <a:t>Мнемотехника</a:t>
            </a:r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  <a:t> - это система методов и приёмов, обеспечивающих эффективное запоминание, сохранение и воспроизведение информации.</a:t>
            </a:r>
          </a:p>
          <a:p>
            <a:pPr>
              <a:buNone/>
            </a:pPr>
            <a:endParaRPr lang="ru-RU" sz="1400" dirty="0" smtClean="0">
              <a:solidFill>
                <a:srgbClr val="0070C0"/>
              </a:solidFill>
              <a:latin typeface="Arial Black" pitchFamily="34" charset="0"/>
            </a:endParaRPr>
          </a:p>
          <a:p>
            <a:pPr>
              <a:buNone/>
            </a:pPr>
            <a:endParaRPr lang="ru-RU" sz="1400" dirty="0" smtClean="0">
              <a:solidFill>
                <a:srgbClr val="0070C0"/>
              </a:solidFill>
              <a:latin typeface="Arial Black" pitchFamily="34" charset="0"/>
            </a:endParaRPr>
          </a:p>
          <a:p>
            <a:endParaRPr lang="ru-RU" sz="1400" dirty="0" smtClean="0">
              <a:solidFill>
                <a:srgbClr val="0070C0"/>
              </a:solidFill>
              <a:latin typeface="Arial Black" pitchFamily="34" charset="0"/>
            </a:endParaRPr>
          </a:p>
          <a:p>
            <a:pPr>
              <a:buNone/>
            </a:pPr>
            <a:endParaRPr lang="ru-RU" sz="1400" dirty="0" smtClean="0">
              <a:solidFill>
                <a:srgbClr val="0070C0"/>
              </a:solidFill>
              <a:latin typeface="Arial Black" pitchFamily="34" charset="0"/>
            </a:endParaRPr>
          </a:p>
          <a:p>
            <a:pPr>
              <a:buNone/>
            </a:pPr>
            <a:endParaRPr lang="ru-RU" sz="1400" dirty="0" smtClean="0">
              <a:solidFill>
                <a:srgbClr val="0070C0"/>
              </a:solidFill>
              <a:latin typeface="Arial Black" pitchFamily="34" charset="0"/>
            </a:endParaRPr>
          </a:p>
          <a:p>
            <a:pPr>
              <a:buNone/>
            </a:pPr>
            <a:endParaRPr lang="ru-RU" sz="1400" dirty="0" smtClean="0">
              <a:solidFill>
                <a:srgbClr val="0070C0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  <a:t>  </a:t>
            </a:r>
          </a:p>
          <a:p>
            <a:endParaRPr lang="ru-RU" sz="1400" dirty="0" smtClean="0">
              <a:solidFill>
                <a:srgbClr val="0070C0"/>
              </a:solidFill>
              <a:latin typeface="Arial Black" pitchFamily="34" charset="0"/>
            </a:endParaRPr>
          </a:p>
          <a:p>
            <a:endParaRPr lang="ru-RU" sz="1400" dirty="0" smtClean="0">
              <a:solidFill>
                <a:srgbClr val="0070C0"/>
              </a:solidFill>
              <a:latin typeface="Arial Black" pitchFamily="34" charset="0"/>
            </a:endParaRPr>
          </a:p>
          <a:p>
            <a:pPr>
              <a:buNone/>
            </a:pPr>
            <a:endParaRPr lang="ru-RU" sz="1400" dirty="0" smtClean="0">
              <a:solidFill>
                <a:srgbClr val="0070C0"/>
              </a:solidFill>
              <a:latin typeface="Arial Black" pitchFamily="34" charset="0"/>
            </a:endParaRPr>
          </a:p>
          <a:p>
            <a:pPr algn="just"/>
            <a:endParaRPr lang="ru-RU" sz="1400" dirty="0" smtClean="0">
              <a:solidFill>
                <a:srgbClr val="0070C0"/>
              </a:solidFill>
              <a:latin typeface="Arial Black" pitchFamily="34" charset="0"/>
            </a:endParaRPr>
          </a:p>
          <a:p>
            <a:pPr algn="just">
              <a:buNone/>
            </a:pPr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  <a:t>     Шуршат осенние кусты. Шуршат засохшие цветы Шуршит камыш. И дождь шуршит. И мышь шурша, В нору спешит. А там тихонечко шуршат шесть шустрых, маленьких мышат.</a:t>
            </a:r>
          </a:p>
          <a:p>
            <a:endParaRPr lang="ru-RU" sz="1400" dirty="0" smtClean="0">
              <a:solidFill>
                <a:srgbClr val="000099"/>
              </a:solidFill>
              <a:latin typeface="Arial Black" pitchFamily="34" charset="0"/>
            </a:endParaRPr>
          </a:p>
        </p:txBody>
      </p:sp>
      <p:pic>
        <p:nvPicPr>
          <p:cNvPr id="6" name="Picture 1" descr="Мнемотехнические приемы запоминани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2357430"/>
            <a:ext cx="3810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85339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Фото мое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4500570"/>
            <a:ext cx="7658096" cy="1328734"/>
          </a:xfrm>
        </p:spPr>
        <p:txBody>
          <a:bodyPr>
            <a:normAutofit/>
          </a:bodyPr>
          <a:lstStyle/>
          <a:p>
            <a:pPr algn="just"/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  <a:t>Суть мнемосхем заключается в следующем: на каждое слово или маленькое словосочетание придумывается картинка (изображение); таким образом, весь текст зарисовывается схематично. Глядя на эти схемы – рисунки ребёнок легко воспроизводит текстовую информацию.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dirty="0" smtClean="0">
                <a:solidFill>
                  <a:srgbClr val="FF0000"/>
                </a:solidFill>
                <a:latin typeface="Arial Black" pitchFamily="34" charset="0"/>
                <a:ea typeface="Times New Roman"/>
              </a:rPr>
              <a:t/>
            </a:r>
            <a:br>
              <a:rPr lang="ru-RU" sz="3100" dirty="0" smtClean="0">
                <a:solidFill>
                  <a:srgbClr val="FF0000"/>
                </a:solidFill>
                <a:latin typeface="Arial Black" pitchFamily="34" charset="0"/>
                <a:ea typeface="Times New Roman"/>
              </a:rPr>
            </a:br>
            <a:r>
              <a:rPr lang="ru-RU" sz="3100" dirty="0" smtClean="0">
                <a:solidFill>
                  <a:srgbClr val="FF0000"/>
                </a:solidFill>
                <a:latin typeface="Arial Black" pitchFamily="34" charset="0"/>
                <a:ea typeface="Times New Roman"/>
              </a:rPr>
              <a:t>Актуальность и целесообразность использования</a:t>
            </a:r>
            <a:r>
              <a:rPr lang="ru-RU" dirty="0" smtClean="0">
                <a:solidFill>
                  <a:srgbClr val="7030A0"/>
                </a:solidFill>
                <a:latin typeface="Times New Roman"/>
                <a:ea typeface="Times New Roman"/>
              </a:rPr>
              <a:t/>
            </a:r>
            <a:br>
              <a:rPr lang="ru-RU" dirty="0" smtClean="0">
                <a:solidFill>
                  <a:srgbClr val="7030A0"/>
                </a:solidFill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400" b="1" dirty="0" smtClean="0">
                <a:solidFill>
                  <a:srgbClr val="0070C0"/>
                </a:solidFill>
                <a:latin typeface="Arial Black" pitchFamily="34" charset="0"/>
              </a:rPr>
              <a:t>Мнемотехника</a:t>
            </a:r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  <a:t> – помогает развивать:</a:t>
            </a:r>
          </a:p>
          <a:p>
            <a:pPr>
              <a:buFont typeface="Wingdings" pitchFamily="2" charset="2"/>
              <a:buChar char="ü"/>
            </a:pPr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  <a:t>ассоциативное  мышление </a:t>
            </a:r>
          </a:p>
          <a:p>
            <a:pPr>
              <a:buFont typeface="Wingdings" pitchFamily="2" charset="2"/>
              <a:buChar char="ü"/>
            </a:pPr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  <a:t> зрительную и слуховую память</a:t>
            </a:r>
          </a:p>
          <a:p>
            <a:pPr>
              <a:buFont typeface="Wingdings" pitchFamily="2" charset="2"/>
              <a:buChar char="ü"/>
            </a:pPr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  <a:t> зрительное и слуховое внимание</a:t>
            </a:r>
          </a:p>
          <a:p>
            <a:pPr>
              <a:buFont typeface="Wingdings" pitchFamily="2" charset="2"/>
              <a:buChar char="ü"/>
            </a:pPr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  <a:t> воображение</a:t>
            </a:r>
          </a:p>
          <a:p>
            <a:pPr>
              <a:buFont typeface="Wingdings" pitchFamily="2" charset="2"/>
              <a:buChar char="ü"/>
            </a:pPr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  <a:t> связную речь</a:t>
            </a:r>
          </a:p>
          <a:p>
            <a:pPr>
              <a:buFont typeface="Wingdings" pitchFamily="2" charset="2"/>
              <a:buChar char="ü"/>
            </a:pPr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  <a:t> мелкую моторику рук</a:t>
            </a:r>
          </a:p>
          <a:p>
            <a:pPr>
              <a:buFont typeface="Wingdings" pitchFamily="2" charset="2"/>
              <a:buChar char="ü"/>
            </a:pPr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  <a:t>ускоряет процесс автоматизации  и дифференциации поставленных звуков</a:t>
            </a:r>
          </a:p>
          <a:p>
            <a:pPr algn="just">
              <a:buNone/>
            </a:pPr>
            <a:endParaRPr lang="ru-RU" sz="1400" dirty="0" smtClean="0">
              <a:solidFill>
                <a:srgbClr val="0070C0"/>
              </a:solidFill>
              <a:latin typeface="Arial Black" pitchFamily="34" charset="0"/>
            </a:endParaRPr>
          </a:p>
          <a:p>
            <a:pPr algn="just">
              <a:buNone/>
            </a:pPr>
            <a:endParaRPr lang="ru-RU" sz="1400" dirty="0" smtClean="0">
              <a:solidFill>
                <a:srgbClr val="0070C0"/>
              </a:solidFill>
              <a:latin typeface="Arial Black" pitchFamily="34" charset="0"/>
            </a:endParaRPr>
          </a:p>
          <a:p>
            <a:pPr algn="just">
              <a:buNone/>
            </a:pPr>
            <a:endParaRPr lang="ru-RU" sz="1400" dirty="0" smtClean="0">
              <a:solidFill>
                <a:srgbClr val="0070C0"/>
              </a:solidFill>
              <a:latin typeface="Arial Black" pitchFamily="34" charset="0"/>
            </a:endParaRPr>
          </a:p>
          <a:p>
            <a:pPr algn="just">
              <a:buNone/>
            </a:pPr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  <a:t>     Приёмы мнемотехники позволяют повысить интерес детей к логопедическим занятиям, а соответственно повышается их эффективность.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8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sz="8000" b="1" dirty="0" smtClean="0">
                <a:solidFill>
                  <a:srgbClr val="FF0000"/>
                </a:solidFill>
              </a:rPr>
              <a:t>СПАСИБО!</a:t>
            </a:r>
            <a:endParaRPr lang="ru-RU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6737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293224012"/>
              </p:ext>
            </p:extLst>
          </p:nvPr>
        </p:nvGraphicFramePr>
        <p:xfrm>
          <a:off x="1214413" y="1196752"/>
          <a:ext cx="7429553" cy="3672408"/>
        </p:xfrm>
        <a:graphic>
          <a:graphicData uri="http://schemas.openxmlformats.org/drawingml/2006/table">
            <a:tbl>
              <a:tblPr firstRow="1" firstCol="1" bandRow="1"/>
              <a:tblGrid>
                <a:gridCol w="7429553"/>
              </a:tblGrid>
              <a:tr h="36724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400" dirty="0" smtClean="0">
                          <a:solidFill>
                            <a:srgbClr val="0070C0"/>
                          </a:solidFill>
                          <a:latin typeface="Arial Black" pitchFamily="34" charset="0"/>
                        </a:rPr>
                        <a:t>Нетрадиционные логопедические </a:t>
                      </a:r>
                      <a:r>
                        <a:rPr lang="ru-RU" sz="5400" dirty="0" smtClean="0">
                          <a:solidFill>
                            <a:srgbClr val="0070C0"/>
                          </a:solidFill>
                          <a:latin typeface="Arial Black" pitchFamily="34" charset="0"/>
                        </a:rPr>
                        <a:t>технологии</a:t>
                      </a:r>
                      <a:endParaRPr lang="en-US" sz="5400" dirty="0" smtClean="0">
                        <a:solidFill>
                          <a:srgbClr val="0070C0"/>
                        </a:solidFill>
                        <a:latin typeface="Arial Black" pitchFamily="34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solidFill>
                            <a:srgbClr val="0070C0"/>
                          </a:solidFill>
                          <a:effectLst/>
                          <a:latin typeface="Arial Black" pitchFamily="34" charset="0"/>
                          <a:ea typeface="Calibri"/>
                          <a:cs typeface="Times New Roman"/>
                        </a:rPr>
                        <a:t>Выполнила</a:t>
                      </a:r>
                      <a:r>
                        <a:rPr lang="ru-RU" sz="1600" baseline="0" dirty="0" smtClean="0">
                          <a:solidFill>
                            <a:srgbClr val="0070C0"/>
                          </a:solidFill>
                          <a:effectLst/>
                          <a:latin typeface="Arial Black" pitchFamily="34" charset="0"/>
                          <a:ea typeface="Calibri"/>
                          <a:cs typeface="Times New Roman"/>
                        </a:rPr>
                        <a:t> учитель-логопед Верхогляд Н.С</a:t>
                      </a:r>
                      <a:r>
                        <a:rPr lang="ru-RU" sz="1400" baseline="0" dirty="0" smtClean="0">
                          <a:solidFill>
                            <a:srgbClr val="0070C0"/>
                          </a:solidFill>
                          <a:effectLst/>
                          <a:latin typeface="Arial Black" pitchFamily="34" charset="0"/>
                          <a:ea typeface="Calibri"/>
                          <a:cs typeface="Times New Roman"/>
                        </a:rPr>
                        <a:t>.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6091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Arial Black" pitchFamily="34" charset="0"/>
                <a:ea typeface="Times New Roman"/>
              </a:rPr>
              <a:t>Музыкотерапия</a:t>
            </a:r>
            <a:endParaRPr lang="ru-RU" sz="28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sz="4300" dirty="0" smtClean="0"/>
          </a:p>
          <a:p>
            <a:pPr>
              <a:buNone/>
            </a:pPr>
            <a:endParaRPr lang="ru-RU" sz="5600" dirty="0" smtClean="0">
              <a:latin typeface="Arial Black" pitchFamily="34" charset="0"/>
            </a:endParaRPr>
          </a:p>
          <a:p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/>
            </a:r>
            <a:b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5600" b="1" i="1" dirty="0" smtClean="0">
                <a:solidFill>
                  <a:srgbClr val="0070C0"/>
                </a:solidFill>
                <a:latin typeface="Arial Black" pitchFamily="34" charset="0"/>
              </a:rPr>
              <a:t>Музыкотерапия</a:t>
            </a:r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> – это воздействие музыки на человека с терапевтическими целями.</a:t>
            </a:r>
            <a:b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>Музыка способна изменить душевное и физическое состояние человека. Врачуют естественные и искусственные звуки.</a:t>
            </a:r>
            <a:b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/>
            </a:r>
            <a:b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/>
            </a:r>
            <a:b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>Мелодии, доставляющие человеку радость, благотворно влияют на организм:</a:t>
            </a:r>
          </a:p>
          <a:p>
            <a:pPr lvl="0"/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>Замедляют пульс.</a:t>
            </a:r>
          </a:p>
          <a:p>
            <a:pPr lvl="0"/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>Увеличивают силу сердечных сокращений.</a:t>
            </a:r>
          </a:p>
          <a:p>
            <a:pPr lvl="0"/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>Способствуют расширению сосудов.</a:t>
            </a:r>
          </a:p>
          <a:p>
            <a:pPr lvl="0"/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>Нормализуют артериальное давление.</a:t>
            </a:r>
          </a:p>
          <a:p>
            <a:pPr lvl="0"/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>Стимулируют пищеварение.</a:t>
            </a:r>
          </a:p>
          <a:p>
            <a:pPr lvl="0"/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>Улучшают аппетит.</a:t>
            </a:r>
          </a:p>
          <a:p>
            <a:pPr lvl="0"/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>Облегчает установление контакта между людьми.</a:t>
            </a:r>
          </a:p>
          <a:p>
            <a:pPr lvl="0"/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>Повышают тонус коры головного мозга.</a:t>
            </a:r>
          </a:p>
          <a:p>
            <a:pPr lvl="0"/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>Улучшает обмен веществ.</a:t>
            </a:r>
          </a:p>
          <a:p>
            <a:pPr lvl="0"/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>Стимулируют дыхание и кровообращение.</a:t>
            </a:r>
          </a:p>
          <a:p>
            <a:pPr lvl="0"/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>Усиливают внимание.</a:t>
            </a:r>
          </a:p>
          <a:p>
            <a:endParaRPr lang="en-US" sz="2800" b="1" dirty="0" smtClean="0"/>
          </a:p>
          <a:p>
            <a:endParaRPr lang="en-US" sz="2800" b="1" dirty="0" smtClean="0"/>
          </a:p>
          <a:p>
            <a:endParaRPr lang="en-US" sz="2800" b="1" dirty="0" smtClean="0"/>
          </a:p>
          <a:p>
            <a:endParaRPr lang="en-US" sz="2800" b="1" dirty="0" smtClean="0"/>
          </a:p>
          <a:p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>
              <a:ea typeface="Calibri"/>
              <a:cs typeface="Times New Roman"/>
            </a:endParaRPr>
          </a:p>
        </p:txBody>
      </p:sp>
      <p:pic>
        <p:nvPicPr>
          <p:cNvPr id="4" name="Рисунок 2" descr="52365215_631b36949e3c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285728"/>
            <a:ext cx="1857388" cy="1714512"/>
          </a:xfrm>
          <a:prstGeom prst="rect">
            <a:avLst/>
          </a:prstGeom>
          <a:solidFill>
            <a:srgbClr val="00B0F0"/>
          </a:solidFill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06166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011222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 Black" pitchFamily="34" charset="0"/>
                <a:ea typeface="Times New Roman"/>
              </a:rPr>
              <a:t>Актуальность и </a:t>
            </a:r>
            <a:br>
              <a:rPr lang="ru-RU" sz="2800" dirty="0" smtClean="0">
                <a:solidFill>
                  <a:srgbClr val="FF0000"/>
                </a:solidFill>
                <a:latin typeface="Arial Black" pitchFamily="34" charset="0"/>
                <a:ea typeface="Times New Roman"/>
              </a:rPr>
            </a:br>
            <a:r>
              <a:rPr lang="ru-RU" sz="2800" dirty="0" smtClean="0">
                <a:solidFill>
                  <a:srgbClr val="FF0000"/>
                </a:solidFill>
                <a:latin typeface="Arial Black" pitchFamily="34" charset="0"/>
                <a:ea typeface="Times New Roman"/>
              </a:rPr>
              <a:t>целесообразность </a:t>
            </a:r>
            <a:br>
              <a:rPr lang="ru-RU" sz="2800" dirty="0" smtClean="0">
                <a:solidFill>
                  <a:srgbClr val="FF0000"/>
                </a:solidFill>
                <a:latin typeface="Arial Black" pitchFamily="34" charset="0"/>
                <a:ea typeface="Times New Roman"/>
              </a:rPr>
            </a:br>
            <a:r>
              <a:rPr lang="ru-RU" sz="2800" dirty="0" smtClean="0">
                <a:solidFill>
                  <a:srgbClr val="FF0000"/>
                </a:solidFill>
                <a:latin typeface="Arial Black" pitchFamily="34" charset="0"/>
                <a:ea typeface="Times New Roman"/>
              </a:rPr>
              <a:t>                     использования</a:t>
            </a:r>
            <a:endParaRPr lang="ru-RU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214422"/>
            <a:ext cx="7615262" cy="535785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en-US" sz="5600" b="1" dirty="0" smtClean="0">
              <a:latin typeface="Arial Black" pitchFamily="34" charset="0"/>
            </a:endParaRPr>
          </a:p>
          <a:p>
            <a:pPr>
              <a:buNone/>
            </a:pPr>
            <a:r>
              <a:rPr lang="ru-RU" sz="5600" b="1" dirty="0" smtClean="0">
                <a:solidFill>
                  <a:srgbClr val="0070C0"/>
                </a:solidFill>
                <a:latin typeface="Arial Black" pitchFamily="34" charset="0"/>
              </a:rPr>
              <a:t>     Цель логопедических и </a:t>
            </a:r>
            <a:r>
              <a:rPr lang="ru-RU" sz="5600" b="1" dirty="0" err="1" smtClean="0">
                <a:solidFill>
                  <a:srgbClr val="0070C0"/>
                </a:solidFill>
                <a:latin typeface="Arial Black" pitchFamily="34" charset="0"/>
              </a:rPr>
              <a:t>логоритмических</a:t>
            </a:r>
            <a:r>
              <a:rPr lang="ru-RU" sz="5600" b="1" dirty="0" smtClean="0">
                <a:solidFill>
                  <a:srgbClr val="0070C0"/>
                </a:solidFill>
                <a:latin typeface="Arial Black" pitchFamily="34" charset="0"/>
              </a:rPr>
              <a:t> занятий</a:t>
            </a:r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> с использованием музыкотерапии – создание положительного эмоционального фона реабилитации:</a:t>
            </a:r>
            <a:b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>-    снятие фактора тревожности;</a:t>
            </a:r>
            <a:b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>-    стимуляция двигательных функций;</a:t>
            </a:r>
            <a:b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>-    развитие и коррекция сенсорных процессов (ощущений, восприятия, представлений) и сенсорных способностей;</a:t>
            </a:r>
            <a:b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>-    растормаживание речевой функции;</a:t>
            </a:r>
            <a:b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>-    развитие чувства ритма, темпа, времени;</a:t>
            </a:r>
            <a:b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>-    развитие мыслительных способностей и фантазии;</a:t>
            </a:r>
            <a:b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>-    развитие вербальных и невербальных коммуникативных навыков;</a:t>
            </a:r>
            <a:b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>-    нормализация просодической стороны речи;</a:t>
            </a:r>
          </a:p>
          <a:p>
            <a:pPr lvl="0">
              <a:buNone/>
            </a:pPr>
            <a:r>
              <a:rPr lang="en-US" sz="5600" b="1" dirty="0" smtClean="0">
                <a:solidFill>
                  <a:srgbClr val="0070C0"/>
                </a:solidFill>
                <a:latin typeface="Arial Black" pitchFamily="34" charset="0"/>
              </a:rPr>
              <a:t>     -   c</a:t>
            </a:r>
            <a:r>
              <a:rPr lang="ru-RU" sz="5600" b="1" dirty="0" err="1" smtClean="0">
                <a:solidFill>
                  <a:srgbClr val="0070C0"/>
                </a:solidFill>
                <a:latin typeface="Arial Black" pitchFamily="34" charset="0"/>
              </a:rPr>
              <a:t>оздание</a:t>
            </a:r>
            <a:r>
              <a:rPr lang="ru-RU" sz="5600" b="1" dirty="0" smtClean="0">
                <a:solidFill>
                  <a:srgbClr val="0070C0"/>
                </a:solidFill>
                <a:latin typeface="Arial Black" pitchFamily="34" charset="0"/>
              </a:rPr>
              <a:t> положительного эмоционального фона;</a:t>
            </a:r>
          </a:p>
          <a:p>
            <a:pPr lvl="0">
              <a:buNone/>
            </a:pPr>
            <a:r>
              <a:rPr lang="ru-RU" sz="5600" b="1" dirty="0" smtClean="0">
                <a:solidFill>
                  <a:srgbClr val="0070C0"/>
                </a:solidFill>
                <a:latin typeface="Arial Black" pitchFamily="34" charset="0"/>
              </a:rPr>
              <a:t>     </a:t>
            </a:r>
            <a:r>
              <a:rPr lang="en-US" sz="5600" b="1" dirty="0" smtClean="0">
                <a:solidFill>
                  <a:srgbClr val="0070C0"/>
                </a:solidFill>
                <a:latin typeface="Arial Black" pitchFamily="34" charset="0"/>
              </a:rPr>
              <a:t>-   </a:t>
            </a:r>
            <a:r>
              <a:rPr lang="ru-RU" sz="5600" b="1" dirty="0" smtClean="0">
                <a:solidFill>
                  <a:srgbClr val="0070C0"/>
                </a:solidFill>
                <a:latin typeface="Arial Black" pitchFamily="34" charset="0"/>
              </a:rPr>
              <a:t>развитие дыхательного и артикуляционного аппарата.</a:t>
            </a:r>
            <a:endParaRPr lang="ru-RU" sz="5600" dirty="0" smtClean="0">
              <a:solidFill>
                <a:srgbClr val="0070C0"/>
              </a:solidFill>
              <a:latin typeface="Arial Black" pitchFamily="34" charset="0"/>
            </a:endParaRPr>
          </a:p>
          <a:p>
            <a:pPr lvl="0">
              <a:buNone/>
            </a:pPr>
            <a:r>
              <a:rPr lang="en-US" sz="5600" b="1" dirty="0" smtClean="0">
                <a:solidFill>
                  <a:srgbClr val="0070C0"/>
                </a:solidFill>
                <a:latin typeface="Arial Black" pitchFamily="34" charset="0"/>
              </a:rPr>
              <a:t>      </a:t>
            </a:r>
            <a:endParaRPr lang="ru-RU" sz="5600" dirty="0" smtClean="0">
              <a:solidFill>
                <a:srgbClr val="0070C0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en-US" sz="5600" b="1" dirty="0" smtClean="0">
                <a:solidFill>
                  <a:srgbClr val="0070C0"/>
                </a:solidFill>
                <a:latin typeface="Arial Black" pitchFamily="34" charset="0"/>
              </a:rPr>
              <a:t>      </a:t>
            </a:r>
            <a:r>
              <a:rPr lang="ru-RU" sz="5600" b="1" dirty="0" smtClean="0">
                <a:solidFill>
                  <a:srgbClr val="0070C0"/>
                </a:solidFill>
                <a:latin typeface="Arial Black" pitchFamily="34" charset="0"/>
              </a:rPr>
              <a:t>Коррекционные задачи:</a:t>
            </a:r>
            <a:endParaRPr lang="ru-RU" sz="5600" dirty="0" smtClean="0">
              <a:solidFill>
                <a:srgbClr val="0070C0"/>
              </a:solidFill>
              <a:latin typeface="Arial Black" pitchFamily="34" charset="0"/>
            </a:endParaRPr>
          </a:p>
          <a:p>
            <a:pPr lvl="0">
              <a:buNone/>
            </a:pPr>
            <a:r>
              <a:rPr lang="en-US" sz="5600" b="1" dirty="0" smtClean="0">
                <a:solidFill>
                  <a:srgbClr val="0070C0"/>
                </a:solidFill>
                <a:latin typeface="Arial Black" pitchFamily="34" charset="0"/>
              </a:rPr>
              <a:t>      -  </a:t>
            </a:r>
            <a:r>
              <a:rPr lang="ru-RU" sz="5600" b="1" dirty="0" smtClean="0">
                <a:solidFill>
                  <a:srgbClr val="0070C0"/>
                </a:solidFill>
                <a:latin typeface="Arial Black" pitchFamily="34" charset="0"/>
              </a:rPr>
              <a:t> стимуляция слухового восприятия (активизация правополушарных функций);</a:t>
            </a:r>
            <a:endParaRPr lang="ru-RU" sz="5600" dirty="0" smtClean="0">
              <a:solidFill>
                <a:srgbClr val="0070C0"/>
              </a:solidFill>
              <a:latin typeface="Arial Black" pitchFamily="34" charset="0"/>
            </a:endParaRPr>
          </a:p>
          <a:p>
            <a:pPr lvl="0">
              <a:buNone/>
            </a:pPr>
            <a:r>
              <a:rPr lang="en-US" sz="5600" b="1" dirty="0" smtClean="0">
                <a:solidFill>
                  <a:srgbClr val="0070C0"/>
                </a:solidFill>
                <a:latin typeface="Arial Black" pitchFamily="34" charset="0"/>
              </a:rPr>
              <a:t>      - </a:t>
            </a:r>
            <a:r>
              <a:rPr lang="ru-RU" sz="5600" b="1" dirty="0" smtClean="0">
                <a:solidFill>
                  <a:srgbClr val="0070C0"/>
                </a:solidFill>
                <a:latin typeface="Arial Black" pitchFamily="34" charset="0"/>
              </a:rPr>
              <a:t> </a:t>
            </a:r>
            <a:r>
              <a:rPr lang="en-US" sz="5600" b="1" dirty="0" smtClean="0">
                <a:solidFill>
                  <a:srgbClr val="0070C0"/>
                </a:solidFill>
                <a:latin typeface="Arial Black" pitchFamily="34" charset="0"/>
              </a:rPr>
              <a:t> </a:t>
            </a:r>
            <a:r>
              <a:rPr lang="ru-RU" sz="5600" b="1" dirty="0" smtClean="0">
                <a:solidFill>
                  <a:srgbClr val="0070C0"/>
                </a:solidFill>
                <a:latin typeface="Arial Black" pitchFamily="34" charset="0"/>
              </a:rPr>
              <a:t>увеличение объема внутреннего и внешнего лексикона (частотного и </a:t>
            </a:r>
            <a:r>
              <a:rPr lang="ru-RU" sz="5600" b="1" dirty="0" err="1" smtClean="0">
                <a:solidFill>
                  <a:srgbClr val="0070C0"/>
                </a:solidFill>
                <a:latin typeface="Arial Black" pitchFamily="34" charset="0"/>
              </a:rPr>
              <a:t>нечастотного</a:t>
            </a:r>
            <a:r>
              <a:rPr lang="ru-RU" sz="5600" b="1" dirty="0" smtClean="0">
                <a:solidFill>
                  <a:srgbClr val="0070C0"/>
                </a:solidFill>
                <a:latin typeface="Arial Black" pitchFamily="34" charset="0"/>
              </a:rPr>
              <a:t>);</a:t>
            </a:r>
            <a:endParaRPr lang="ru-RU" sz="5600" dirty="0" smtClean="0">
              <a:solidFill>
                <a:srgbClr val="0070C0"/>
              </a:solidFill>
              <a:latin typeface="Arial Black" pitchFamily="34" charset="0"/>
            </a:endParaRPr>
          </a:p>
          <a:p>
            <a:pPr lvl="0">
              <a:buNone/>
            </a:pPr>
            <a:r>
              <a:rPr lang="en-US" sz="5600" b="1" dirty="0" smtClean="0">
                <a:solidFill>
                  <a:srgbClr val="0070C0"/>
                </a:solidFill>
                <a:latin typeface="Arial Black" pitchFamily="34" charset="0"/>
              </a:rPr>
              <a:t>      -  </a:t>
            </a:r>
            <a:r>
              <a:rPr lang="ru-RU" sz="5600" b="1" dirty="0" smtClean="0">
                <a:solidFill>
                  <a:srgbClr val="0070C0"/>
                </a:solidFill>
                <a:latin typeface="Arial Black" pitchFamily="34" charset="0"/>
              </a:rPr>
              <a:t> формирование навыков словообразования (для обозначения «видов» музыкантов).</a:t>
            </a:r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/>
            </a:r>
            <a:b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>В дошкольном возрасте седативный или активизирующий эффект музыки достигается</a:t>
            </a:r>
          </a:p>
          <a:p>
            <a:pPr>
              <a:buNone/>
            </a:pPr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>     в музыкальном оформлении игр, музыкальной релаксации</a:t>
            </a:r>
          </a:p>
          <a:p>
            <a:pPr lvl="0">
              <a:buNone/>
            </a:pPr>
            <a:endParaRPr lang="ru-RU" sz="5600" dirty="0" smtClean="0">
              <a:latin typeface="Arial Black" pitchFamily="34" charset="0"/>
            </a:endParaRPr>
          </a:p>
          <a:p>
            <a:pPr>
              <a:buNone/>
            </a:pPr>
            <a:r>
              <a:rPr lang="en-US" sz="5600" dirty="0" smtClean="0">
                <a:latin typeface="Arial Black" pitchFamily="34" charset="0"/>
              </a:rPr>
              <a:t> </a:t>
            </a:r>
            <a:endParaRPr lang="ru-RU" sz="5600" dirty="0">
              <a:latin typeface="Arial Black" pitchFamily="34" charset="0"/>
            </a:endParaRPr>
          </a:p>
        </p:txBody>
      </p:sp>
      <p:pic>
        <p:nvPicPr>
          <p:cNvPr id="5" name="Рисунок 2" descr="52365215_631b36949e3c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29520" y="142852"/>
            <a:ext cx="1571636" cy="1500198"/>
          </a:xfrm>
          <a:prstGeom prst="rect">
            <a:avLst/>
          </a:prstGeom>
          <a:solidFill>
            <a:srgbClr val="00B0F0"/>
          </a:solidFill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ru-RU" dirty="0" smtClean="0">
              <a:latin typeface="Arial Black" pitchFamily="34" charset="0"/>
            </a:endParaRPr>
          </a:p>
          <a:p>
            <a:pPr>
              <a:buNone/>
            </a:pPr>
            <a:endParaRPr lang="en-US" sz="5600" dirty="0" smtClean="0">
              <a:latin typeface="Arial Black" pitchFamily="34" charset="0"/>
            </a:endParaRPr>
          </a:p>
          <a:p>
            <a:pPr>
              <a:buNone/>
            </a:pPr>
            <a:endParaRPr lang="ru-RU" sz="5600" dirty="0" smtClean="0">
              <a:solidFill>
                <a:srgbClr val="0070C0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>Музыкальная ритмика используется при лечении</a:t>
            </a:r>
          </a:p>
          <a:p>
            <a:pPr lvl="0"/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>тиков</a:t>
            </a:r>
          </a:p>
          <a:p>
            <a:pPr lvl="0"/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>заикания</a:t>
            </a:r>
          </a:p>
          <a:p>
            <a:pPr lvl="0"/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>нарушений координации</a:t>
            </a:r>
          </a:p>
          <a:p>
            <a:pPr lvl="0"/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>расторможенности</a:t>
            </a:r>
          </a:p>
          <a:p>
            <a:pPr lvl="0"/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>моторных стереотипов</a:t>
            </a:r>
          </a:p>
          <a:p>
            <a:pPr lvl="0"/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>дыхательных нарушений (в т.ч. и речевого выдоха)</a:t>
            </a:r>
          </a:p>
          <a:p>
            <a:pPr lvl="0"/>
            <a:r>
              <a:rPr lang="ru-RU" sz="5600" dirty="0" err="1" smtClean="0">
                <a:solidFill>
                  <a:srgbClr val="0070C0"/>
                </a:solidFill>
                <a:latin typeface="Arial Black" pitchFamily="34" charset="0"/>
              </a:rPr>
              <a:t>брадилалии</a:t>
            </a:r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> и </a:t>
            </a:r>
            <a:r>
              <a:rPr lang="ru-RU" sz="5600" dirty="0" err="1" smtClean="0">
                <a:solidFill>
                  <a:srgbClr val="0070C0"/>
                </a:solidFill>
                <a:latin typeface="Arial Black" pitchFamily="34" charset="0"/>
              </a:rPr>
              <a:t>тахилалии</a:t>
            </a:r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> </a:t>
            </a:r>
            <a:endParaRPr lang="en-US" sz="5600" dirty="0" smtClean="0">
              <a:solidFill>
                <a:srgbClr val="0070C0"/>
              </a:solidFill>
              <a:latin typeface="Arial Black" pitchFamily="34" charset="0"/>
            </a:endParaRPr>
          </a:p>
          <a:p>
            <a:pPr lvl="0"/>
            <a:endParaRPr lang="ru-RU" sz="5600" dirty="0" smtClean="0">
              <a:solidFill>
                <a:srgbClr val="0070C0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> </a:t>
            </a:r>
          </a:p>
          <a:p>
            <a:r>
              <a:rPr lang="ru-RU" sz="5600" b="1" dirty="0" smtClean="0">
                <a:solidFill>
                  <a:srgbClr val="0070C0"/>
                </a:solidFill>
                <a:latin typeface="Arial Black" pitchFamily="34" charset="0"/>
              </a:rPr>
              <a:t>Особенности использования музыкотерапии:</a:t>
            </a:r>
            <a:endParaRPr lang="ru-RU" sz="5600" dirty="0" smtClean="0">
              <a:solidFill>
                <a:srgbClr val="0070C0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>     -    громкость звучания музыки должна быть строго дозирована (не громко, но и не тихо);</a:t>
            </a:r>
            <a:b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>-    использовать для прослушивания следует те произведения, которые  нравятся всем детям;</a:t>
            </a:r>
            <a:b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>-    лучше использовать музыкальные пьесы, знакомые детям (не должны отвлекать внимание новизной);</a:t>
            </a:r>
            <a:b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5600" dirty="0" smtClean="0">
                <a:solidFill>
                  <a:srgbClr val="0070C0"/>
                </a:solidFill>
                <a:latin typeface="Arial Black" pitchFamily="34" charset="0"/>
              </a:rPr>
              <a:t>-    продолжительность прослушивания должна составлять не более 10 минут одновременно.</a:t>
            </a:r>
            <a:endParaRPr lang="ru-RU" sz="5600" dirty="0" smtClean="0">
              <a:solidFill>
                <a:srgbClr val="0070C0"/>
              </a:solidFill>
              <a:latin typeface="Arial Black" pitchFamily="34" charset="0"/>
              <a:ea typeface="Calibri"/>
              <a:cs typeface="Times New Roman"/>
            </a:endParaRPr>
          </a:p>
          <a:p>
            <a:endParaRPr lang="ru-RU" dirty="0"/>
          </a:p>
        </p:txBody>
      </p:sp>
      <p:pic>
        <p:nvPicPr>
          <p:cNvPr id="5" name="Рисунок 2" descr="52365215_631b36949e3c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214290"/>
            <a:ext cx="1857388" cy="1714512"/>
          </a:xfrm>
          <a:prstGeom prst="rect">
            <a:avLst/>
          </a:prstGeom>
          <a:solidFill>
            <a:srgbClr val="00B0F0"/>
          </a:solidFill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err="1" smtClean="0">
                <a:solidFill>
                  <a:srgbClr val="FF0000"/>
                </a:solidFill>
                <a:latin typeface="Arial Black" pitchFamily="34" charset="0"/>
                <a:ea typeface="Times New Roman"/>
              </a:rPr>
              <a:t>Сказкотерапия</a:t>
            </a:r>
            <a:endParaRPr lang="ru-RU" sz="28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8662" y="1214422"/>
            <a:ext cx="8005026" cy="503397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1400" b="1" i="1" dirty="0" err="1" smtClean="0">
                <a:solidFill>
                  <a:srgbClr val="0070C0"/>
                </a:solidFill>
                <a:latin typeface="Arial Black" pitchFamily="34" charset="0"/>
              </a:rPr>
              <a:t>Сказкотерапия</a:t>
            </a:r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  <a:t> – </a:t>
            </a:r>
            <a:r>
              <a:rPr lang="ru-RU" sz="1400" dirty="0" err="1" smtClean="0">
                <a:solidFill>
                  <a:srgbClr val="0070C0"/>
                </a:solidFill>
                <a:latin typeface="Arial Black" pitchFamily="34" charset="0"/>
              </a:rPr>
              <a:t>психокоррекция</a:t>
            </a:r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  <a:t> средствами сказки – основана на притягательности для детей сказки как вида произведения, позволяющего мечтать, фантазировать.</a:t>
            </a:r>
          </a:p>
          <a:p>
            <a:pPr algn="just">
              <a:buNone/>
            </a:pPr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  <a:t>Сказка является наиболее универсальным, комплексным методом воздействия в коррекционной работе. Ведь сказка – это образность языка, она развивает речь. Сказка - психологическая защищенность, т.к. формирует веру в позитивное разрешение проблем. И наконец, сказка лечит душу! Знания о мире, о философии жизни передавались из уст в уста, переписывались, читались, впитывались испокон веков. Сегодня мы соотносим с этим явлением термин – </a:t>
            </a:r>
            <a:r>
              <a:rPr lang="ru-RU" sz="1400" dirty="0" err="1" smtClean="0">
                <a:solidFill>
                  <a:srgbClr val="0070C0"/>
                </a:solidFill>
                <a:latin typeface="Arial Black" pitchFamily="34" charset="0"/>
              </a:rPr>
              <a:t>сказкотерапия</a:t>
            </a:r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  <a:t>. </a:t>
            </a:r>
            <a:r>
              <a:rPr lang="ru-RU" sz="1400" dirty="0" err="1" smtClean="0">
                <a:solidFill>
                  <a:srgbClr val="0070C0"/>
                </a:solidFill>
                <a:latin typeface="Arial Black" pitchFamily="34" charset="0"/>
              </a:rPr>
              <a:t>Сказкотерапия</a:t>
            </a:r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  <a:t> - метод, использующий сказочную форму для интеграции личности, развития творческих способностей, расширения сознания, совершенствования взаимодействий с окружающим миром. 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/>
            </a:r>
            <a:br>
              <a:rPr lang="ru-RU" b="1" dirty="0" smtClean="0">
                <a:effectLst/>
                <a:latin typeface="Times New Roman"/>
                <a:ea typeface="Times New Roman"/>
              </a:rPr>
            </a:br>
            <a:r>
              <a:rPr lang="ru-RU" b="1" dirty="0" smtClean="0">
                <a:effectLst/>
                <a:latin typeface="Times New Roman"/>
                <a:ea typeface="Times New Roman"/>
              </a:rPr>
              <a:t>МОЕ ФОТО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7395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11156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Arial Black" pitchFamily="34" charset="0"/>
                <a:ea typeface="Times New Roman"/>
              </a:rPr>
              <a:t>Актуальность и целесообразность использования</a:t>
            </a:r>
            <a:endParaRPr lang="ru-RU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785794"/>
            <a:ext cx="8005026" cy="5786478"/>
          </a:xfrm>
        </p:spPr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ru-RU" sz="4800" dirty="0" smtClean="0">
                <a:solidFill>
                  <a:srgbClr val="0070C0"/>
                </a:solidFill>
                <a:latin typeface="Arial Black" pitchFamily="34" charset="0"/>
              </a:rPr>
              <a:t>Задачи:</a:t>
            </a:r>
          </a:p>
          <a:p>
            <a:pPr algn="just"/>
            <a:r>
              <a:rPr lang="ru-RU" sz="4800" i="1" dirty="0" smtClean="0">
                <a:solidFill>
                  <a:srgbClr val="0070C0"/>
                </a:solidFill>
                <a:latin typeface="Arial Black" pitchFamily="34" charset="0"/>
              </a:rPr>
              <a:t>Коррекционно-образовательные задачи</a:t>
            </a:r>
            <a:r>
              <a:rPr lang="ru-RU" sz="4800" dirty="0" smtClean="0">
                <a:solidFill>
                  <a:srgbClr val="0070C0"/>
                </a:solidFill>
                <a:latin typeface="Arial Black" pitchFamily="34" charset="0"/>
              </a:rPr>
              <a:t>: развивать речь (все компоненты, относящиеся как к звуковой, так и смысловой сторонам); развитие фонематического восприятия; работа над артикуляцией, автоматизацией, дифференциацией звуков, введением их в свободную речь; совершенствование слоговой структуры слова; уточнение структуры предложения; совершенствование связных высказываний (строить распространённые предложения, совершенствовать диалогическую речь, умение пересказывать и рассказывать сказки, придумывать конец к сказкам.</a:t>
            </a:r>
          </a:p>
          <a:p>
            <a:pPr algn="just"/>
            <a:r>
              <a:rPr lang="ru-RU" sz="4800" i="1" dirty="0" err="1" smtClean="0">
                <a:solidFill>
                  <a:srgbClr val="0070C0"/>
                </a:solidFill>
                <a:latin typeface="Arial Black" pitchFamily="34" charset="0"/>
              </a:rPr>
              <a:t>Коррекционно</a:t>
            </a:r>
            <a:r>
              <a:rPr lang="ru-RU" sz="4800" i="1" dirty="0" smtClean="0">
                <a:solidFill>
                  <a:srgbClr val="0070C0"/>
                </a:solidFill>
                <a:latin typeface="Arial Black" pitchFamily="34" charset="0"/>
              </a:rPr>
              <a:t> -воспитательные задачи</a:t>
            </a:r>
            <a:r>
              <a:rPr lang="ru-RU" sz="4800" dirty="0" smtClean="0">
                <a:solidFill>
                  <a:srgbClr val="0070C0"/>
                </a:solidFill>
                <a:latin typeface="Arial Black" pitchFamily="34" charset="0"/>
              </a:rPr>
              <a:t>: воспитание духовности, любви к природе, гуманности, скромности, доброты, внимания, выдержки, ответственности, патриотизма.</a:t>
            </a:r>
          </a:p>
          <a:p>
            <a:pPr algn="just"/>
            <a:r>
              <a:rPr lang="ru-RU" sz="4800" i="1" dirty="0" err="1" smtClean="0">
                <a:solidFill>
                  <a:srgbClr val="0070C0"/>
                </a:solidFill>
                <a:latin typeface="Arial Black" pitchFamily="34" charset="0"/>
              </a:rPr>
              <a:t>Коррекционно</a:t>
            </a:r>
            <a:r>
              <a:rPr lang="ru-RU" sz="4800" i="1" dirty="0" smtClean="0">
                <a:solidFill>
                  <a:srgbClr val="0070C0"/>
                </a:solidFill>
                <a:latin typeface="Arial Black" pitchFamily="34" charset="0"/>
              </a:rPr>
              <a:t> - развивающие задачи</a:t>
            </a:r>
            <a:r>
              <a:rPr lang="ru-RU" sz="4800" dirty="0" smtClean="0">
                <a:solidFill>
                  <a:srgbClr val="0070C0"/>
                </a:solidFill>
                <a:latin typeface="Arial Black" pitchFamily="34" charset="0"/>
              </a:rPr>
              <a:t>: развитие познавательных процессов (мышления, памяти, воображения, ощущения, фантазии); развитие просодической стороны речи (развитие </a:t>
            </a:r>
            <a:r>
              <a:rPr lang="ru-RU" sz="4800" dirty="0" err="1" smtClean="0">
                <a:solidFill>
                  <a:srgbClr val="0070C0"/>
                </a:solidFill>
                <a:latin typeface="Arial Black" pitchFamily="34" charset="0"/>
              </a:rPr>
              <a:t>темпо-ритмической</a:t>
            </a:r>
            <a:r>
              <a:rPr lang="ru-RU" sz="4800" dirty="0" smtClean="0">
                <a:solidFill>
                  <a:srgbClr val="0070C0"/>
                </a:solidFill>
                <a:latin typeface="Arial Black" pitchFamily="34" charset="0"/>
              </a:rPr>
              <a:t> стороны речи, работа над правильным дыханием, голосом,  </a:t>
            </a:r>
            <a:r>
              <a:rPr lang="ru-RU" sz="4800" dirty="0" err="1" smtClean="0">
                <a:solidFill>
                  <a:srgbClr val="0070C0"/>
                </a:solidFill>
                <a:latin typeface="Arial Black" pitchFamily="34" charset="0"/>
              </a:rPr>
              <a:t>паузацией</a:t>
            </a:r>
            <a:r>
              <a:rPr lang="ru-RU" sz="4800" dirty="0" smtClean="0">
                <a:solidFill>
                  <a:srgbClr val="0070C0"/>
                </a:solidFill>
                <a:latin typeface="Arial Black" pitchFamily="34" charset="0"/>
              </a:rPr>
              <a:t>, дикцией, интонацией); развитие умения передавать образ через мимику, жест и движение; обучать приёмам вождения персонажей сказки в настольном театре, театре мягкой игрушки, пальчиковом театре.</a:t>
            </a:r>
          </a:p>
          <a:p>
            <a:pPr algn="just"/>
            <a:endParaRPr lang="ru-RU" sz="4800" dirty="0" smtClean="0">
              <a:solidFill>
                <a:srgbClr val="0070C0"/>
              </a:solidFill>
              <a:latin typeface="Arial Black" pitchFamily="34" charset="0"/>
            </a:endParaRPr>
          </a:p>
          <a:p>
            <a:pPr algn="just">
              <a:buNone/>
            </a:pPr>
            <a:r>
              <a:rPr lang="ru-RU" sz="4800" dirty="0" smtClean="0">
                <a:solidFill>
                  <a:srgbClr val="0070C0"/>
                </a:solidFill>
                <a:latin typeface="Arial Black" pitchFamily="34" charset="0"/>
              </a:rPr>
              <a:t>На «сказочных» занятиях дети учатся:</a:t>
            </a:r>
          </a:p>
          <a:p>
            <a:pPr algn="just"/>
            <a:r>
              <a:rPr lang="ru-RU" sz="4800" dirty="0" smtClean="0">
                <a:solidFill>
                  <a:srgbClr val="0070C0"/>
                </a:solidFill>
                <a:latin typeface="Arial Black" pitchFamily="34" charset="0"/>
              </a:rPr>
              <a:t>- осознавать свои чувства, эмоции, побуждения, устремления и желания;</a:t>
            </a:r>
          </a:p>
          <a:p>
            <a:pPr algn="just"/>
            <a:r>
              <a:rPr lang="ru-RU" sz="4800" dirty="0" smtClean="0">
                <a:solidFill>
                  <a:srgbClr val="0070C0"/>
                </a:solidFill>
                <a:latin typeface="Arial Black" pitchFamily="34" charset="0"/>
              </a:rPr>
              <a:t>-формировать умение расслаблять мышцы по контрасту с напряжением, различать и сравнивать мышечные ощущения;</a:t>
            </a:r>
          </a:p>
          <a:p>
            <a:pPr algn="just"/>
            <a:r>
              <a:rPr lang="ru-RU" sz="4800" dirty="0" smtClean="0">
                <a:solidFill>
                  <a:srgbClr val="0070C0"/>
                </a:solidFill>
                <a:latin typeface="Arial Black" pitchFamily="34" charset="0"/>
              </a:rPr>
              <a:t>-развивать восприятие и внимание: слуховое, зрительное и сенсорное;</a:t>
            </a:r>
          </a:p>
          <a:p>
            <a:pPr algn="just"/>
            <a:r>
              <a:rPr lang="ru-RU" sz="4800" dirty="0" smtClean="0">
                <a:solidFill>
                  <a:srgbClr val="0070C0"/>
                </a:solidFill>
                <a:latin typeface="Arial Black" pitchFamily="34" charset="0"/>
              </a:rPr>
              <a:t>- активизировать и обогащать словарный запас детей;</a:t>
            </a:r>
          </a:p>
          <a:p>
            <a:pPr algn="just"/>
            <a:r>
              <a:rPr lang="ru-RU" sz="4800" dirty="0" smtClean="0">
                <a:solidFill>
                  <a:srgbClr val="0070C0"/>
                </a:solidFill>
                <a:latin typeface="Arial Black" pitchFamily="34" charset="0"/>
              </a:rPr>
              <a:t>- развивать фразовую речь в процессе ответов на вопросы;</a:t>
            </a:r>
          </a:p>
          <a:p>
            <a:pPr algn="just"/>
            <a:r>
              <a:rPr lang="ru-RU" sz="4800" dirty="0" smtClean="0">
                <a:solidFill>
                  <a:srgbClr val="0070C0"/>
                </a:solidFill>
                <a:latin typeface="Arial Black" pitchFamily="34" charset="0"/>
              </a:rPr>
              <a:t>- развивать интонационную выразительность и силу голоса;</a:t>
            </a:r>
          </a:p>
          <a:p>
            <a:pPr algn="just"/>
            <a:r>
              <a:rPr lang="ru-RU" sz="4800" dirty="0" smtClean="0">
                <a:solidFill>
                  <a:srgbClr val="0070C0"/>
                </a:solidFill>
                <a:latin typeface="Arial Black" pitchFamily="34" charset="0"/>
              </a:rPr>
              <a:t>- развивать мелкую моторику рук;</a:t>
            </a:r>
          </a:p>
          <a:p>
            <a:pPr algn="just"/>
            <a:r>
              <a:rPr lang="ru-RU" sz="4800" dirty="0" smtClean="0">
                <a:solidFill>
                  <a:srgbClr val="0070C0"/>
                </a:solidFill>
                <a:latin typeface="Arial Black" pitchFamily="34" charset="0"/>
              </a:rPr>
              <a:t>- формировать сильный выдох и направленную воздушную струю;</a:t>
            </a:r>
          </a:p>
          <a:p>
            <a:pPr algn="just"/>
            <a:r>
              <a:rPr lang="ru-RU" sz="4800" dirty="0" smtClean="0">
                <a:solidFill>
                  <a:srgbClr val="0070C0"/>
                </a:solidFill>
                <a:latin typeface="Arial Black" pitchFamily="34" charset="0"/>
              </a:rPr>
              <a:t>- укреплять артикуляционный аппарат.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357166"/>
            <a:ext cx="7443782" cy="135731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err="1" smtClean="0">
                <a:solidFill>
                  <a:srgbClr val="FF0000"/>
                </a:solidFill>
                <a:latin typeface="Arial Black" pitchFamily="34" charset="0"/>
              </a:rPr>
              <a:t>Пескотерапия</a:t>
            </a:r>
            <a:r>
              <a:rPr lang="ru-RU" sz="3100" b="1" dirty="0" smtClean="0">
                <a:solidFill>
                  <a:srgbClr val="FF0000"/>
                </a:solidFill>
                <a:latin typeface="Arial Black" pitchFamily="34" charset="0"/>
              </a:rPr>
              <a:t> (</a:t>
            </a:r>
            <a:r>
              <a:rPr lang="ru-RU" sz="3100" b="1" dirty="0" err="1" smtClean="0">
                <a:solidFill>
                  <a:srgbClr val="FF0000"/>
                </a:solidFill>
                <a:latin typeface="Arial Black" pitchFamily="34" charset="0"/>
              </a:rPr>
              <a:t>sand-play</a:t>
            </a:r>
            <a:r>
              <a:rPr lang="ru-RU" sz="3100" b="1" dirty="0" smtClean="0">
                <a:solidFill>
                  <a:srgbClr val="FF0000"/>
                </a:solidFill>
                <a:latin typeface="Arial Black" pitchFamily="34" charset="0"/>
              </a:rPr>
              <a:t>) - игра с песком как способ развития ребенка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241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00100" y="1214423"/>
            <a:ext cx="775813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1400" b="1" dirty="0" smtClean="0">
                <a:solidFill>
                  <a:srgbClr val="0070C0"/>
                </a:solidFill>
                <a:latin typeface="Arial Black" pitchFamily="34" charset="0"/>
              </a:rPr>
              <a:t>Терапевтический эффект игры с песком впервые был замечен швейцарским психологом и философом Карлом Густавом Юнгом. Казалось бы, всё очень просто – ребенок строит что-то из песка, без сожаления разрушает созданные им самим творения, и снова строит… Но именно это простое действие хранит уникальную тайну - нет ничего такого, что было бы непоправимо разрушено — на смену старому всегда приходит новое</a:t>
            </a:r>
          </a:p>
          <a:p>
            <a:pPr algn="just"/>
            <a:r>
              <a:rPr lang="ru-RU" sz="1400" b="1" dirty="0" smtClean="0">
                <a:solidFill>
                  <a:srgbClr val="0070C0"/>
                </a:solidFill>
                <a:latin typeface="Arial Black" pitchFamily="34" charset="0"/>
              </a:rPr>
              <a:t>Частичный перенос логопедических занятий в песочницу, даёт больший воспитательный и образовательный эффект, нежели стандартные формы обучения. Во-первых, усиливается желание ребёнка узнавать что-то новое, экспериментировать и работать самостоятельно. Во-вторых, в песочнице развивается тактильная чувствительность как основа "ручного интеллекта". В-третьих, в играх с песком более гармонично и интенсивно развиваются все познавательные функции (восприятие, внимание, память, мышление), а главное для нас - речь и моторика. В-четвёртых, совершенствуется предметно-игровая деятельность, что способствует развитию сюжетно-ролевой игры и коммуникативных навыков ребёнка.</a:t>
            </a:r>
            <a:endParaRPr lang="ru-RU" sz="1400" dirty="0" smtClean="0">
              <a:solidFill>
                <a:srgbClr val="0070C0"/>
              </a:solidFill>
              <a:latin typeface="Arial Black" pitchFamily="34" charset="0"/>
            </a:endParaRPr>
          </a:p>
          <a:p>
            <a:pPr algn="just"/>
            <a:r>
              <a:rPr lang="ru-RU" sz="1400" b="1" dirty="0" smtClean="0">
                <a:solidFill>
                  <a:srgbClr val="0070C0"/>
                </a:solidFill>
                <a:latin typeface="Arial Black" pitchFamily="34" charset="0"/>
              </a:rPr>
              <a:t>Опираясь на приёмы работы в педагогической песочнице, педагог может сделать традиционную методику по расширению словарного запаса, развитию связной речи, формированию фонематического слуха и восприятия у детей старшего дошкольного возраста более интересной, увлекательной, более продуктивной.</a:t>
            </a:r>
            <a:endParaRPr lang="ru-RU" sz="1400" dirty="0" smtClean="0">
              <a:solidFill>
                <a:srgbClr val="0070C0"/>
              </a:solidFill>
              <a:latin typeface="Arial Black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0301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Arial Black" pitchFamily="34" charset="0"/>
                <a:ea typeface="Times New Roman"/>
              </a:rPr>
              <a:t>Актуальность и целесообразность использования</a:t>
            </a:r>
            <a:endParaRPr lang="ru-RU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5600" b="1" dirty="0" smtClean="0">
                <a:solidFill>
                  <a:srgbClr val="0070C0"/>
                </a:solidFill>
                <a:latin typeface="Arial Black" pitchFamily="34" charset="0"/>
                <a:ea typeface="Times New Roman" pitchFamily="18" charset="0"/>
                <a:cs typeface="Aharoni" pitchFamily="2" charset="-79"/>
              </a:rPr>
              <a:t>Игры с песком: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ru-RU" sz="5600" b="1" dirty="0" smtClean="0">
              <a:solidFill>
                <a:srgbClr val="0070C0"/>
              </a:solidFill>
              <a:latin typeface="Arial Black" pitchFamily="34" charset="0"/>
              <a:ea typeface="Times New Roman" pitchFamily="18" charset="0"/>
              <a:cs typeface="Aharoni" pitchFamily="2" charset="-79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ru-RU" sz="5600" b="1" dirty="0" smtClean="0">
              <a:solidFill>
                <a:srgbClr val="0070C0"/>
              </a:solidFill>
              <a:latin typeface="Arial Black" pitchFamily="34" charset="0"/>
              <a:ea typeface="Times New Roman" pitchFamily="18" charset="0"/>
              <a:cs typeface="Aharoni" pitchFamily="2" charset="-79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ru-RU" sz="5600" dirty="0" smtClean="0">
              <a:solidFill>
                <a:srgbClr val="0070C0"/>
              </a:solidFill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5600" b="1" dirty="0" smtClean="0">
                <a:solidFill>
                  <a:srgbClr val="0070C0"/>
                </a:solidFill>
                <a:latin typeface="Arial Black" pitchFamily="34" charset="0"/>
                <a:ea typeface="Times New Roman" pitchFamily="18" charset="0"/>
                <a:cs typeface="Aharoni" pitchFamily="2" charset="-79"/>
              </a:rPr>
              <a:t>·  развивают тактильно-кинетическую чувствительность и мелкую моторику рук;</a:t>
            </a:r>
            <a:endParaRPr lang="ru-RU" sz="5600" dirty="0" smtClean="0">
              <a:solidFill>
                <a:srgbClr val="0070C0"/>
              </a:solidFill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5600" b="1" dirty="0" smtClean="0">
                <a:solidFill>
                  <a:srgbClr val="0070C0"/>
                </a:solidFill>
                <a:latin typeface="Arial Black" pitchFamily="34" charset="0"/>
                <a:ea typeface="Times New Roman" pitchFamily="18" charset="0"/>
                <a:cs typeface="Aharoni" pitchFamily="2" charset="-79"/>
              </a:rPr>
              <a:t>·  снимают мышечную напряжённость;</a:t>
            </a:r>
            <a:endParaRPr lang="ru-RU" sz="5600" dirty="0" smtClean="0">
              <a:solidFill>
                <a:srgbClr val="0070C0"/>
              </a:solidFill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5600" b="1" dirty="0" smtClean="0">
                <a:solidFill>
                  <a:srgbClr val="0070C0"/>
                </a:solidFill>
                <a:latin typeface="Arial Black" pitchFamily="34" charset="0"/>
                <a:ea typeface="Times New Roman" pitchFamily="18" charset="0"/>
                <a:cs typeface="Aharoni" pitchFamily="2" charset="-79"/>
              </a:rPr>
              <a:t>·  помогают ребёнку чувствовать себя защищённым, в комфортной для него среде;</a:t>
            </a:r>
            <a:endParaRPr lang="ru-RU" sz="5600" dirty="0" smtClean="0">
              <a:solidFill>
                <a:srgbClr val="0070C0"/>
              </a:solidFill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5600" b="1" dirty="0" smtClean="0">
                <a:solidFill>
                  <a:srgbClr val="0070C0"/>
                </a:solidFill>
                <a:latin typeface="Arial Black" pitchFamily="34" charset="0"/>
                <a:ea typeface="Times New Roman" pitchFamily="18" charset="0"/>
                <a:cs typeface="Aharoni" pitchFamily="2" charset="-79"/>
              </a:rPr>
              <a:t>·  развивают активность, расширяют жизненный опыт, передаваемый педагогом в близкой для ребёнка форме (принцип доступности информации);</a:t>
            </a:r>
            <a:endParaRPr lang="ru-RU" sz="5600" dirty="0" smtClean="0">
              <a:solidFill>
                <a:srgbClr val="0070C0"/>
              </a:solidFill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5600" b="1" dirty="0" smtClean="0">
                <a:solidFill>
                  <a:srgbClr val="0070C0"/>
                </a:solidFill>
                <a:latin typeface="Arial Black" pitchFamily="34" charset="0"/>
                <a:ea typeface="Times New Roman" pitchFamily="18" charset="0"/>
                <a:cs typeface="Aharoni" pitchFamily="2" charset="-79"/>
              </a:rPr>
              <a:t>·  стабилизируют эмоциональные состояния, поглощая негативную энергию;</a:t>
            </a:r>
            <a:endParaRPr lang="ru-RU" sz="5600" dirty="0" smtClean="0">
              <a:solidFill>
                <a:srgbClr val="0070C0"/>
              </a:solidFill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5600" b="1" dirty="0" smtClean="0">
                <a:solidFill>
                  <a:srgbClr val="0070C0"/>
                </a:solidFill>
                <a:latin typeface="Arial Black" pitchFamily="34" charset="0"/>
                <a:ea typeface="Times New Roman" pitchFamily="18" charset="0"/>
                <a:cs typeface="Aharoni" pitchFamily="2" charset="-79"/>
              </a:rPr>
              <a:t>·  позволяют ребёнку соотносить игры с реальной жизнью, осмыслить происходящее, найти способы решения проблемной ситуации;</a:t>
            </a:r>
            <a:endParaRPr lang="ru-RU" sz="5600" dirty="0" smtClean="0">
              <a:solidFill>
                <a:srgbClr val="0070C0"/>
              </a:solidFill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5600" b="1" dirty="0" smtClean="0">
                <a:solidFill>
                  <a:srgbClr val="0070C0"/>
                </a:solidFill>
                <a:latin typeface="Arial Black" pitchFamily="34" charset="0"/>
                <a:ea typeface="Times New Roman" pitchFamily="18" charset="0"/>
                <a:cs typeface="Aharoni" pitchFamily="2" charset="-79"/>
              </a:rPr>
              <a:t>·  преодолевают комплекс «плохого художника», создавая художественные композиции из песка при помощи готовых фигурок;</a:t>
            </a:r>
            <a:endParaRPr lang="ru-RU" sz="5600" dirty="0" smtClean="0">
              <a:solidFill>
                <a:srgbClr val="0070C0"/>
              </a:solidFill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5600" b="1" dirty="0" smtClean="0">
                <a:solidFill>
                  <a:srgbClr val="0070C0"/>
                </a:solidFill>
                <a:latin typeface="Arial Black" pitchFamily="34" charset="0"/>
                <a:ea typeface="Times New Roman" pitchFamily="18" charset="0"/>
                <a:cs typeface="Aharoni" pitchFamily="2" charset="-79"/>
              </a:rPr>
              <a:t>·  развивают творческие (</a:t>
            </a:r>
            <a:r>
              <a:rPr lang="ru-RU" sz="5600" b="1" dirty="0" err="1" smtClean="0">
                <a:solidFill>
                  <a:srgbClr val="0070C0"/>
                </a:solidFill>
                <a:latin typeface="Arial Black" pitchFamily="34" charset="0"/>
                <a:ea typeface="Times New Roman" pitchFamily="18" charset="0"/>
                <a:cs typeface="Aharoni" pitchFamily="2" charset="-79"/>
              </a:rPr>
              <a:t>креативные</a:t>
            </a:r>
            <a:r>
              <a:rPr lang="ru-RU" sz="5600" b="1" dirty="0" smtClean="0">
                <a:solidFill>
                  <a:srgbClr val="0070C0"/>
                </a:solidFill>
                <a:latin typeface="Arial Black" pitchFamily="34" charset="0"/>
                <a:ea typeface="Times New Roman" pitchFamily="18" charset="0"/>
                <a:cs typeface="Aharoni" pitchFamily="2" charset="-79"/>
              </a:rPr>
              <a:t>) действия, умение находить нестандартные решения, приводящие к успешному результату;</a:t>
            </a:r>
            <a:endParaRPr lang="ru-RU" sz="5600" dirty="0" smtClean="0">
              <a:solidFill>
                <a:srgbClr val="0070C0"/>
              </a:solidFill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5600" b="1" dirty="0" smtClean="0">
                <a:solidFill>
                  <a:srgbClr val="0070C0"/>
                </a:solidFill>
                <a:latin typeface="Arial Black" pitchFamily="34" charset="0"/>
                <a:ea typeface="Times New Roman" pitchFamily="18" charset="0"/>
                <a:cs typeface="Aharoni" pitchFamily="2" charset="-79"/>
              </a:rPr>
              <a:t>·  совершенствуют зрительно-пространственную ориентировку, речевые возможности;</a:t>
            </a:r>
            <a:endParaRPr lang="ru-RU" sz="5600" dirty="0" smtClean="0">
              <a:solidFill>
                <a:srgbClr val="0070C0"/>
              </a:solidFill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5600" b="1" dirty="0" smtClean="0">
                <a:solidFill>
                  <a:srgbClr val="0070C0"/>
                </a:solidFill>
                <a:latin typeface="Arial Black" pitchFamily="34" charset="0"/>
                <a:ea typeface="Times New Roman" pitchFamily="18" charset="0"/>
                <a:cs typeface="Aharoni" pitchFamily="2" charset="-79"/>
              </a:rPr>
              <a:t>·  способствуют расширению словарного запаса;</a:t>
            </a:r>
            <a:endParaRPr lang="ru-RU" sz="5600" dirty="0" smtClean="0">
              <a:solidFill>
                <a:srgbClr val="0070C0"/>
              </a:solidFill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5600" b="1" dirty="0" smtClean="0">
                <a:solidFill>
                  <a:srgbClr val="0070C0"/>
                </a:solidFill>
                <a:latin typeface="Arial Black" pitchFamily="34" charset="0"/>
                <a:ea typeface="Times New Roman" pitchFamily="18" charset="0"/>
                <a:cs typeface="Aharoni" pitchFamily="2" charset="-79"/>
              </a:rPr>
              <a:t>·  помогают освоить навыки </a:t>
            </a:r>
            <a:r>
              <a:rPr lang="ru-RU" sz="5600" b="1" dirty="0" err="1" smtClean="0">
                <a:solidFill>
                  <a:srgbClr val="0070C0"/>
                </a:solidFill>
                <a:latin typeface="Arial Black" pitchFamily="34" charset="0"/>
                <a:ea typeface="Times New Roman" pitchFamily="18" charset="0"/>
                <a:cs typeface="Aharoni" pitchFamily="2" charset="-79"/>
              </a:rPr>
              <a:t>звуко-слогового</a:t>
            </a:r>
            <a:r>
              <a:rPr lang="ru-RU" sz="5600" b="1" dirty="0" smtClean="0">
                <a:solidFill>
                  <a:srgbClr val="0070C0"/>
                </a:solidFill>
                <a:latin typeface="Arial Black" pitchFamily="34" charset="0"/>
                <a:ea typeface="Times New Roman" pitchFamily="18" charset="0"/>
                <a:cs typeface="Aharoni" pitchFamily="2" charset="-79"/>
              </a:rPr>
              <a:t> анализа и синтеза;</a:t>
            </a:r>
            <a:endParaRPr lang="ru-RU" sz="5600" dirty="0" smtClean="0">
              <a:solidFill>
                <a:srgbClr val="0070C0"/>
              </a:solidFill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5600" b="1" dirty="0" smtClean="0">
                <a:solidFill>
                  <a:srgbClr val="0070C0"/>
                </a:solidFill>
                <a:latin typeface="Arial Black" pitchFamily="34" charset="0"/>
                <a:ea typeface="Times New Roman" pitchFamily="18" charset="0"/>
                <a:cs typeface="Aharoni" pitchFamily="2" charset="-79"/>
              </a:rPr>
              <a:t>·  позволяют развивать фонематический слух и восприятие;</a:t>
            </a:r>
            <a:endParaRPr lang="ru-RU" sz="5600" dirty="0" smtClean="0">
              <a:solidFill>
                <a:srgbClr val="0070C0"/>
              </a:solidFill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5600" b="1" dirty="0" smtClean="0">
                <a:solidFill>
                  <a:srgbClr val="0070C0"/>
                </a:solidFill>
                <a:latin typeface="Arial Black" pitchFamily="34" charset="0"/>
                <a:ea typeface="Times New Roman" pitchFamily="18" charset="0"/>
                <a:cs typeface="Aharoni" pitchFamily="2" charset="-79"/>
              </a:rPr>
              <a:t>·  способствуют развитию связной речи, лексико-грамматических представлений;</a:t>
            </a:r>
            <a:endParaRPr lang="ru-RU" sz="5600" dirty="0" smtClean="0">
              <a:solidFill>
                <a:srgbClr val="0070C0"/>
              </a:solidFill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5600" b="1" dirty="0" smtClean="0">
                <a:solidFill>
                  <a:srgbClr val="0070C0"/>
                </a:solidFill>
                <a:latin typeface="Arial Black" pitchFamily="34" charset="0"/>
                <a:ea typeface="Times New Roman" pitchFamily="18" charset="0"/>
                <a:cs typeface="Aharoni" pitchFamily="2" charset="-79"/>
              </a:rPr>
              <a:t>·  помогают в изучении букв, освоении навыков чтения и письма.</a:t>
            </a:r>
            <a:endParaRPr lang="ru-RU" sz="5600" dirty="0" smtClean="0">
              <a:solidFill>
                <a:srgbClr val="0070C0"/>
              </a:solidFill>
              <a:latin typeface="Arial Black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366</TotalTime>
  <Words>1058</Words>
  <Application>Microsoft Office PowerPoint</Application>
  <PresentationFormat>Экран (4:3)</PresentationFormat>
  <Paragraphs>142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Солнцестояние</vt:lpstr>
      <vt:lpstr> МУНИЦИПАЛЬНОЕ БЮДЖЕТНОЕ ДОШКОЛЬНОЕ ОБРАЗОВАТЕЛЬНОЕ УЧРЕЖДЕНИЕ  «БЛАГОВЕЩЕНСКИЙ ДЕТСКИЙ САД «СВЕТЛЯЧОК» </vt:lpstr>
      <vt:lpstr>Слайд 2</vt:lpstr>
      <vt:lpstr>Музыкотерапия</vt:lpstr>
      <vt:lpstr>Актуальность и  целесообразность                       использования</vt:lpstr>
      <vt:lpstr>Слайд 5</vt:lpstr>
      <vt:lpstr>Сказкотерапия</vt:lpstr>
      <vt:lpstr>Актуальность и целесообразность использования</vt:lpstr>
      <vt:lpstr>Пескотерапия (sand-play) - игра с песком как способ развития ребенка </vt:lpstr>
      <vt:lpstr>Актуальность и целесообразность использования</vt:lpstr>
      <vt:lpstr>Гидрогимнастика и гидромассаж</vt:lpstr>
      <vt:lpstr>Массаж в воде с предметами:</vt:lpstr>
      <vt:lpstr>Оборудование</vt:lpstr>
      <vt:lpstr>Актуальность и целесообразность использования</vt:lpstr>
      <vt:lpstr>Различные модели и символы Мнемотехника</vt:lpstr>
      <vt:lpstr>Фото мое</vt:lpstr>
      <vt:lpstr> Актуальность и целесообразность использования </vt:lpstr>
      <vt:lpstr>Слайд 17</vt:lpstr>
    </vt:vector>
  </TitlesOfParts>
  <Company>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Уважаемые коллеги!  С праздником!</dc:title>
  <dc:creator>vip</dc:creator>
  <cp:lastModifiedBy>BEST</cp:lastModifiedBy>
  <cp:revision>76</cp:revision>
  <dcterms:created xsi:type="dcterms:W3CDTF">2014-11-14T01:42:13Z</dcterms:created>
  <dcterms:modified xsi:type="dcterms:W3CDTF">2015-05-18T10:09:02Z</dcterms:modified>
</cp:coreProperties>
</file>